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33" r:id="rId1"/>
  </p:sldMasterIdLst>
  <p:notesMasterIdLst>
    <p:notesMasterId r:id="rId9"/>
  </p:notesMasterIdLst>
  <p:sldIdLst>
    <p:sldId id="258" r:id="rId2"/>
    <p:sldId id="260" r:id="rId3"/>
    <p:sldId id="261" r:id="rId4"/>
    <p:sldId id="262" r:id="rId5"/>
    <p:sldId id="266" r:id="rId6"/>
    <p:sldId id="267" r:id="rId7"/>
    <p:sldId id="26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8B5B"/>
    <a:srgbClr val="FAF1EC"/>
    <a:srgbClr val="FBF3ED"/>
    <a:srgbClr val="F1F1F1"/>
    <a:srgbClr val="E2E7EB"/>
    <a:srgbClr val="D6E1E7"/>
    <a:srgbClr val="D2DFE5"/>
    <a:srgbClr val="EDEEF2"/>
    <a:srgbClr val="B3CBD7"/>
    <a:srgbClr val="BDD2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74" autoAdjust="0"/>
    <p:restoredTop sz="65686" autoAdjust="0"/>
  </p:normalViewPr>
  <p:slideViewPr>
    <p:cSldViewPr snapToGrid="0" showGuides="1">
      <p:cViewPr varScale="1">
        <p:scale>
          <a:sx n="64" d="100"/>
          <a:sy n="64" d="100"/>
        </p:scale>
        <p:origin x="724" y="4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681DDE-58BF-4ECA-8863-8A6B9350BC5C}" type="datetimeFigureOut">
              <a:rPr lang="en-GB" smtClean="0"/>
              <a:t>19/05/2022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75FBD-A2BB-4905-A3D5-6D1618BE3B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5836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t-EE" dirty="0" err="1"/>
              <a:t>Hello</a:t>
            </a:r>
            <a:r>
              <a:rPr lang="et-EE" dirty="0"/>
              <a:t>!</a:t>
            </a:r>
          </a:p>
          <a:p>
            <a:r>
              <a:rPr lang="et-EE" dirty="0" err="1"/>
              <a:t>This</a:t>
            </a:r>
            <a:r>
              <a:rPr lang="et-EE" dirty="0"/>
              <a:t> </a:t>
            </a:r>
            <a:r>
              <a:rPr lang="et-EE" dirty="0" err="1"/>
              <a:t>project</a:t>
            </a:r>
            <a:r>
              <a:rPr lang="et-EE" dirty="0"/>
              <a:t> </a:t>
            </a:r>
            <a:r>
              <a:rPr lang="et-EE" dirty="0" err="1"/>
              <a:t>presentation</a:t>
            </a:r>
            <a:r>
              <a:rPr lang="et-EE" dirty="0"/>
              <a:t> </a:t>
            </a:r>
            <a:r>
              <a:rPr lang="et-EE" dirty="0" err="1"/>
              <a:t>is</a:t>
            </a:r>
            <a:r>
              <a:rPr lang="et-EE" dirty="0"/>
              <a:t> </a:t>
            </a:r>
            <a:r>
              <a:rPr lang="et-EE" dirty="0" err="1"/>
              <a:t>about</a:t>
            </a:r>
            <a:r>
              <a:rPr lang="et-EE" dirty="0"/>
              <a:t> Graph </a:t>
            </a:r>
            <a:r>
              <a:rPr lang="et-EE" dirty="0" err="1"/>
              <a:t>Neural</a:t>
            </a:r>
            <a:r>
              <a:rPr lang="et-EE" dirty="0"/>
              <a:t> Network </a:t>
            </a:r>
            <a:r>
              <a:rPr lang="et-EE" dirty="0" err="1"/>
              <a:t>for</a:t>
            </a:r>
            <a:r>
              <a:rPr lang="et-EE" dirty="0"/>
              <a:t> </a:t>
            </a:r>
            <a:r>
              <a:rPr lang="et-EE" dirty="0" err="1"/>
              <a:t>Recommendation</a:t>
            </a:r>
            <a:r>
              <a:rPr lang="et-EE" dirty="0"/>
              <a:t> System. </a:t>
            </a:r>
            <a:r>
              <a:rPr lang="et-EE" dirty="0" err="1"/>
              <a:t>Our</a:t>
            </a:r>
            <a:r>
              <a:rPr lang="et-EE" dirty="0"/>
              <a:t> </a:t>
            </a:r>
            <a:r>
              <a:rPr lang="et-EE" dirty="0" err="1"/>
              <a:t>project</a:t>
            </a:r>
            <a:r>
              <a:rPr lang="et-EE" dirty="0"/>
              <a:t> </a:t>
            </a:r>
            <a:r>
              <a:rPr lang="et-EE" dirty="0" err="1"/>
              <a:t>team</a:t>
            </a:r>
            <a:r>
              <a:rPr lang="et-EE" dirty="0"/>
              <a:t> </a:t>
            </a:r>
            <a:r>
              <a:rPr lang="et-EE" dirty="0" err="1"/>
              <a:t>had</a:t>
            </a:r>
            <a:r>
              <a:rPr lang="et-EE" dirty="0"/>
              <a:t> 2 </a:t>
            </a:r>
            <a:r>
              <a:rPr lang="et-EE" dirty="0" err="1"/>
              <a:t>members</a:t>
            </a:r>
            <a:r>
              <a:rPr lang="et-EE" dirty="0"/>
              <a:t>: Heidi Carolina Martinsaari and Maris Häusler.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75FBD-A2BB-4905-A3D5-6D1618BE3B5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9116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t-EE" dirty="0"/>
              <a:t>The </a:t>
            </a:r>
            <a:r>
              <a:rPr lang="et-EE" dirty="0" err="1"/>
              <a:t>problem</a:t>
            </a:r>
            <a:r>
              <a:rPr lang="et-EE" dirty="0"/>
              <a:t> </a:t>
            </a:r>
            <a:r>
              <a:rPr lang="et-EE" dirty="0" err="1"/>
              <a:t>nowadays</a:t>
            </a:r>
            <a:r>
              <a:rPr lang="et-EE" dirty="0"/>
              <a:t> </a:t>
            </a:r>
            <a:r>
              <a:rPr lang="et-EE" dirty="0" err="1"/>
              <a:t>is</a:t>
            </a:r>
            <a:r>
              <a:rPr lang="et-EE" dirty="0"/>
              <a:t> </a:t>
            </a:r>
            <a:r>
              <a:rPr lang="et-EE" dirty="0" err="1"/>
              <a:t>that</a:t>
            </a:r>
            <a:r>
              <a:rPr lang="et-EE" dirty="0"/>
              <a:t> </a:t>
            </a:r>
            <a:r>
              <a:rPr lang="et-EE" dirty="0" err="1"/>
              <a:t>it</a:t>
            </a:r>
            <a:r>
              <a:rPr lang="et-EE" dirty="0"/>
              <a:t> </a:t>
            </a:r>
            <a:r>
              <a:rPr lang="et-EE" dirty="0" err="1"/>
              <a:t>gets</a:t>
            </a:r>
            <a:r>
              <a:rPr lang="et-EE" dirty="0"/>
              <a:t> </a:t>
            </a:r>
            <a:r>
              <a:rPr lang="et-EE" dirty="0" err="1"/>
              <a:t>increasingly</a:t>
            </a:r>
            <a:r>
              <a:rPr lang="et-EE" dirty="0"/>
              <a:t> </a:t>
            </a:r>
            <a:r>
              <a:rPr lang="et-EE" dirty="0" err="1"/>
              <a:t>harder</a:t>
            </a:r>
            <a:r>
              <a:rPr lang="et-EE" dirty="0"/>
              <a:t> </a:t>
            </a:r>
            <a:r>
              <a:rPr lang="et-EE" dirty="0" err="1"/>
              <a:t>to</a:t>
            </a:r>
            <a:r>
              <a:rPr lang="et-EE" dirty="0"/>
              <a:t> </a:t>
            </a:r>
            <a:r>
              <a:rPr lang="et-EE" dirty="0" err="1"/>
              <a:t>orientate</a:t>
            </a:r>
            <a:r>
              <a:rPr lang="et-EE" dirty="0"/>
              <a:t> in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amount</a:t>
            </a:r>
            <a:r>
              <a:rPr lang="et-EE" dirty="0"/>
              <a:t> of </a:t>
            </a:r>
            <a:r>
              <a:rPr lang="et-EE" dirty="0" err="1"/>
              <a:t>information</a:t>
            </a:r>
            <a:r>
              <a:rPr lang="et-EE" dirty="0"/>
              <a:t> and </a:t>
            </a:r>
            <a:r>
              <a:rPr lang="et-EE" dirty="0" err="1"/>
              <a:t>products</a:t>
            </a:r>
            <a:r>
              <a:rPr lang="et-EE" dirty="0"/>
              <a:t> </a:t>
            </a:r>
            <a:r>
              <a:rPr lang="et-EE" dirty="0" err="1"/>
              <a:t>available</a:t>
            </a:r>
            <a:r>
              <a:rPr lang="et-EE" dirty="0"/>
              <a:t>. </a:t>
            </a:r>
            <a:r>
              <a:rPr lang="et-EE" dirty="0" err="1"/>
              <a:t>To</a:t>
            </a:r>
            <a:r>
              <a:rPr lang="et-EE" dirty="0"/>
              <a:t> </a:t>
            </a:r>
            <a:r>
              <a:rPr lang="et-EE" dirty="0" err="1"/>
              <a:t>make</a:t>
            </a:r>
            <a:r>
              <a:rPr lang="et-EE" dirty="0"/>
              <a:t> </a:t>
            </a:r>
            <a:r>
              <a:rPr lang="et-EE" dirty="0" err="1"/>
              <a:t>life</a:t>
            </a:r>
            <a:r>
              <a:rPr lang="et-EE" dirty="0"/>
              <a:t> </a:t>
            </a:r>
            <a:r>
              <a:rPr lang="et-EE" dirty="0" err="1"/>
              <a:t>easier</a:t>
            </a:r>
            <a:r>
              <a:rPr lang="et-EE" dirty="0"/>
              <a:t> </a:t>
            </a:r>
            <a:r>
              <a:rPr lang="et-EE" dirty="0" err="1"/>
              <a:t>for</a:t>
            </a:r>
            <a:r>
              <a:rPr lang="et-EE" dirty="0"/>
              <a:t> </a:t>
            </a:r>
            <a:r>
              <a:rPr lang="et-EE" dirty="0" err="1"/>
              <a:t>customers</a:t>
            </a:r>
            <a:r>
              <a:rPr lang="et-EE" dirty="0"/>
              <a:t> and </a:t>
            </a:r>
            <a:r>
              <a:rPr lang="et-EE" dirty="0" err="1"/>
              <a:t>increase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profit</a:t>
            </a:r>
            <a:r>
              <a:rPr lang="et-EE" dirty="0"/>
              <a:t> of </a:t>
            </a:r>
            <a:r>
              <a:rPr lang="et-EE" dirty="0" err="1"/>
              <a:t>providers</a:t>
            </a:r>
            <a:r>
              <a:rPr lang="et-EE" dirty="0"/>
              <a:t>, </a:t>
            </a:r>
            <a:r>
              <a:rPr lang="et-EE" dirty="0" err="1"/>
              <a:t>many</a:t>
            </a:r>
            <a:r>
              <a:rPr lang="et-EE" dirty="0"/>
              <a:t> </a:t>
            </a:r>
            <a:r>
              <a:rPr lang="et-EE" dirty="0" err="1"/>
              <a:t>companies</a:t>
            </a:r>
            <a:r>
              <a:rPr lang="et-EE" dirty="0"/>
              <a:t> </a:t>
            </a:r>
            <a:r>
              <a:rPr lang="et-EE" dirty="0" err="1"/>
              <a:t>implement</a:t>
            </a:r>
            <a:r>
              <a:rPr lang="et-EE" dirty="0"/>
              <a:t> </a:t>
            </a:r>
            <a:r>
              <a:rPr lang="et-EE" dirty="0" err="1"/>
              <a:t>recommendation</a:t>
            </a:r>
            <a:r>
              <a:rPr lang="et-EE" dirty="0"/>
              <a:t> </a:t>
            </a:r>
            <a:r>
              <a:rPr lang="et-EE" dirty="0" err="1"/>
              <a:t>systems</a:t>
            </a:r>
            <a:r>
              <a:rPr lang="et-EE" dirty="0"/>
              <a:t>.</a:t>
            </a:r>
          </a:p>
          <a:p>
            <a:endParaRPr lang="et-EE" dirty="0"/>
          </a:p>
          <a:p>
            <a:r>
              <a:rPr lang="et-EE" dirty="0"/>
              <a:t>The </a:t>
            </a:r>
            <a:r>
              <a:rPr lang="et-EE" dirty="0" err="1"/>
              <a:t>motivation</a:t>
            </a:r>
            <a:r>
              <a:rPr lang="et-EE" dirty="0"/>
              <a:t> </a:t>
            </a:r>
            <a:r>
              <a:rPr lang="et-EE" dirty="0" err="1"/>
              <a:t>behind</a:t>
            </a:r>
            <a:r>
              <a:rPr lang="et-EE" dirty="0"/>
              <a:t> </a:t>
            </a:r>
            <a:r>
              <a:rPr lang="et-EE" dirty="0" err="1"/>
              <a:t>this</a:t>
            </a:r>
            <a:r>
              <a:rPr lang="et-EE" dirty="0"/>
              <a:t> </a:t>
            </a:r>
            <a:r>
              <a:rPr lang="et-EE" dirty="0" err="1"/>
              <a:t>project</a:t>
            </a:r>
            <a:r>
              <a:rPr lang="et-EE" dirty="0"/>
              <a:t> </a:t>
            </a:r>
            <a:r>
              <a:rPr lang="et-EE" dirty="0" err="1"/>
              <a:t>was</a:t>
            </a:r>
            <a:r>
              <a:rPr lang="et-EE" dirty="0"/>
              <a:t> </a:t>
            </a:r>
            <a:r>
              <a:rPr lang="et-EE" dirty="0" err="1"/>
              <a:t>to</a:t>
            </a:r>
            <a:r>
              <a:rPr lang="et-EE" dirty="0"/>
              <a:t> </a:t>
            </a:r>
            <a:r>
              <a:rPr lang="et-EE" dirty="0" err="1"/>
              <a:t>try</a:t>
            </a:r>
            <a:r>
              <a:rPr lang="et-EE" dirty="0"/>
              <a:t> </a:t>
            </a:r>
            <a:r>
              <a:rPr lang="et-EE" dirty="0" err="1"/>
              <a:t>to</a:t>
            </a:r>
            <a:r>
              <a:rPr lang="et-EE" dirty="0"/>
              <a:t> </a:t>
            </a:r>
            <a:r>
              <a:rPr lang="et-EE" dirty="0" err="1"/>
              <a:t>implement</a:t>
            </a:r>
            <a:r>
              <a:rPr lang="et-EE" dirty="0"/>
              <a:t> </a:t>
            </a:r>
            <a:r>
              <a:rPr lang="et-EE" dirty="0" err="1"/>
              <a:t>it</a:t>
            </a:r>
            <a:r>
              <a:rPr lang="et-EE" dirty="0"/>
              <a:t> </a:t>
            </a:r>
            <a:r>
              <a:rPr lang="et-EE" dirty="0" err="1"/>
              <a:t>ourselves</a:t>
            </a:r>
            <a:r>
              <a:rPr lang="et-EE" dirty="0"/>
              <a:t> </a:t>
            </a:r>
            <a:r>
              <a:rPr lang="et-EE" dirty="0" err="1"/>
              <a:t>from</a:t>
            </a:r>
            <a:r>
              <a:rPr lang="et-EE" dirty="0"/>
              <a:t> start and </a:t>
            </a:r>
            <a:r>
              <a:rPr lang="et-EE" dirty="0" err="1"/>
              <a:t>to</a:t>
            </a:r>
            <a:r>
              <a:rPr lang="et-EE" dirty="0"/>
              <a:t> </a:t>
            </a:r>
            <a:r>
              <a:rPr lang="et-EE" dirty="0" err="1"/>
              <a:t>get</a:t>
            </a:r>
            <a:r>
              <a:rPr lang="et-EE" dirty="0"/>
              <a:t> </a:t>
            </a:r>
            <a:r>
              <a:rPr lang="et-EE" dirty="0" err="1"/>
              <a:t>to</a:t>
            </a:r>
            <a:r>
              <a:rPr lang="et-EE" dirty="0"/>
              <a:t> </a:t>
            </a:r>
            <a:r>
              <a:rPr lang="et-EE" dirty="0" err="1"/>
              <a:t>better</a:t>
            </a:r>
            <a:r>
              <a:rPr lang="et-EE" dirty="0"/>
              <a:t> </a:t>
            </a:r>
            <a:r>
              <a:rPr lang="et-EE" dirty="0" err="1"/>
              <a:t>know</a:t>
            </a:r>
            <a:r>
              <a:rPr lang="et-EE" dirty="0"/>
              <a:t> </a:t>
            </a:r>
            <a:r>
              <a:rPr lang="et-EE" dirty="0" err="1"/>
              <a:t>how</a:t>
            </a:r>
            <a:r>
              <a:rPr lang="et-EE" dirty="0"/>
              <a:t> </a:t>
            </a:r>
            <a:r>
              <a:rPr lang="et-EE" dirty="0" err="1"/>
              <a:t>this</a:t>
            </a:r>
            <a:r>
              <a:rPr lang="et-EE" dirty="0"/>
              <a:t> </a:t>
            </a:r>
            <a:r>
              <a:rPr lang="et-EE" dirty="0" err="1"/>
              <a:t>kind</a:t>
            </a:r>
            <a:r>
              <a:rPr lang="et-EE" dirty="0"/>
              <a:t> of </a:t>
            </a:r>
            <a:r>
              <a:rPr lang="et-EE" dirty="0" err="1"/>
              <a:t>system</a:t>
            </a:r>
            <a:r>
              <a:rPr lang="et-EE" dirty="0"/>
              <a:t> </a:t>
            </a:r>
            <a:r>
              <a:rPr lang="et-EE" dirty="0" err="1"/>
              <a:t>works</a:t>
            </a:r>
            <a:r>
              <a:rPr lang="et-EE" dirty="0"/>
              <a:t> </a:t>
            </a:r>
            <a:r>
              <a:rPr lang="et-EE" dirty="0" err="1"/>
              <a:t>using</a:t>
            </a:r>
            <a:r>
              <a:rPr lang="et-EE" dirty="0"/>
              <a:t> </a:t>
            </a:r>
            <a:r>
              <a:rPr lang="et-EE" dirty="0" err="1"/>
              <a:t>graphs</a:t>
            </a:r>
            <a:r>
              <a:rPr lang="et-EE" dirty="0"/>
              <a:t> as </a:t>
            </a:r>
            <a:r>
              <a:rPr lang="et-EE" dirty="0" err="1"/>
              <a:t>input</a:t>
            </a:r>
            <a:r>
              <a:rPr lang="et-EE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75FBD-A2BB-4905-A3D5-6D1618BE3B5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268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t-EE" dirty="0"/>
              <a:t>In </a:t>
            </a:r>
            <a:r>
              <a:rPr lang="et-EE" dirty="0" err="1"/>
              <a:t>our</a:t>
            </a:r>
            <a:r>
              <a:rPr lang="et-EE" dirty="0"/>
              <a:t> </a:t>
            </a:r>
            <a:r>
              <a:rPr lang="et-EE" dirty="0" err="1"/>
              <a:t>project</a:t>
            </a:r>
            <a:r>
              <a:rPr lang="et-EE" dirty="0"/>
              <a:t> </a:t>
            </a:r>
            <a:r>
              <a:rPr lang="et-EE" dirty="0" err="1"/>
              <a:t>we</a:t>
            </a:r>
            <a:r>
              <a:rPr lang="et-EE" dirty="0"/>
              <a:t> </a:t>
            </a:r>
            <a:r>
              <a:rPr lang="et-EE" dirty="0" err="1"/>
              <a:t>used</a:t>
            </a:r>
            <a:r>
              <a:rPr lang="et-EE" dirty="0"/>
              <a:t> </a:t>
            </a:r>
            <a:r>
              <a:rPr lang="et-EE" dirty="0" err="1"/>
              <a:t>Amazon</a:t>
            </a:r>
            <a:r>
              <a:rPr lang="et-EE" dirty="0"/>
              <a:t> </a:t>
            </a:r>
            <a:r>
              <a:rPr lang="et-EE" dirty="0" err="1"/>
              <a:t>product</a:t>
            </a:r>
            <a:r>
              <a:rPr lang="et-EE" dirty="0"/>
              <a:t> </a:t>
            </a:r>
            <a:r>
              <a:rPr lang="et-EE" dirty="0" err="1"/>
              <a:t>co-purchasing</a:t>
            </a:r>
            <a:r>
              <a:rPr lang="et-EE" dirty="0"/>
              <a:t> </a:t>
            </a:r>
            <a:r>
              <a:rPr lang="et-EE" dirty="0" err="1"/>
              <a:t>network</a:t>
            </a:r>
            <a:r>
              <a:rPr lang="et-EE" dirty="0"/>
              <a:t> </a:t>
            </a:r>
            <a:r>
              <a:rPr lang="et-EE" dirty="0" err="1"/>
              <a:t>metadata</a:t>
            </a:r>
            <a:r>
              <a:rPr lang="et-EE" dirty="0"/>
              <a:t> </a:t>
            </a:r>
            <a:r>
              <a:rPr lang="et-EE" dirty="0" err="1"/>
              <a:t>from</a:t>
            </a:r>
            <a:r>
              <a:rPr lang="et-EE" dirty="0"/>
              <a:t> 2006. </a:t>
            </a:r>
            <a:r>
              <a:rPr lang="et-EE" dirty="0" err="1"/>
              <a:t>It</a:t>
            </a:r>
            <a:r>
              <a:rPr lang="et-EE" dirty="0"/>
              <a:t> </a:t>
            </a:r>
            <a:r>
              <a:rPr lang="et-EE" dirty="0" err="1"/>
              <a:t>comes</a:t>
            </a:r>
            <a:r>
              <a:rPr lang="et-EE" dirty="0"/>
              <a:t> </a:t>
            </a:r>
            <a:r>
              <a:rPr lang="et-EE" dirty="0" err="1"/>
              <a:t>with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information</a:t>
            </a:r>
            <a:r>
              <a:rPr lang="et-EE" dirty="0"/>
              <a:t> of </a:t>
            </a:r>
            <a:r>
              <a:rPr lang="et-EE" dirty="0" err="1"/>
              <a:t>over</a:t>
            </a:r>
            <a:r>
              <a:rPr lang="et-EE" dirty="0"/>
              <a:t> 500 000</a:t>
            </a:r>
            <a:r>
              <a:rPr lang="en-GB" dirty="0"/>
              <a:t> product</a:t>
            </a:r>
            <a:r>
              <a:rPr lang="et-EE" dirty="0"/>
              <a:t> IDs and </a:t>
            </a:r>
            <a:r>
              <a:rPr lang="et-EE" dirty="0" err="1"/>
              <a:t>their</a:t>
            </a:r>
            <a:r>
              <a:rPr lang="et-EE" dirty="0"/>
              <a:t> </a:t>
            </a:r>
            <a:r>
              <a:rPr lang="et-EE" dirty="0" err="1"/>
              <a:t>corresponding</a:t>
            </a:r>
            <a:r>
              <a:rPr lang="et-EE" dirty="0"/>
              <a:t> </a:t>
            </a:r>
            <a:r>
              <a:rPr lang="et-EE" dirty="0" err="1"/>
              <a:t>Amazon</a:t>
            </a:r>
            <a:r>
              <a:rPr lang="et-EE" dirty="0"/>
              <a:t> Standard </a:t>
            </a:r>
            <a:r>
              <a:rPr lang="et-EE" dirty="0" err="1"/>
              <a:t>Identification</a:t>
            </a:r>
            <a:r>
              <a:rPr lang="et-EE" dirty="0"/>
              <a:t> Number (</a:t>
            </a:r>
            <a:r>
              <a:rPr lang="et-EE" dirty="0" err="1"/>
              <a:t>or</a:t>
            </a:r>
            <a:r>
              <a:rPr lang="et-EE" dirty="0"/>
              <a:t> ASIN </a:t>
            </a:r>
            <a:r>
              <a:rPr lang="et-EE" dirty="0" err="1"/>
              <a:t>for</a:t>
            </a:r>
            <a:r>
              <a:rPr lang="et-EE" dirty="0"/>
              <a:t> </a:t>
            </a:r>
            <a:r>
              <a:rPr lang="et-EE" dirty="0" err="1"/>
              <a:t>short</a:t>
            </a:r>
            <a:r>
              <a:rPr lang="et-EE" dirty="0"/>
              <a:t>). </a:t>
            </a:r>
            <a:r>
              <a:rPr lang="et-EE" dirty="0" err="1"/>
              <a:t>Data</a:t>
            </a:r>
            <a:r>
              <a:rPr lang="et-EE" dirty="0"/>
              <a:t> </a:t>
            </a:r>
            <a:r>
              <a:rPr lang="et-EE" dirty="0" err="1"/>
              <a:t>incudes</a:t>
            </a:r>
            <a:r>
              <a:rPr lang="et-EE" dirty="0"/>
              <a:t> </a:t>
            </a:r>
            <a:r>
              <a:rPr lang="et-EE" dirty="0" err="1"/>
              <a:t>also</a:t>
            </a:r>
            <a:r>
              <a:rPr lang="et-EE" dirty="0"/>
              <a:t> </a:t>
            </a:r>
            <a:r>
              <a:rPr lang="et-EE" dirty="0" err="1"/>
              <a:t>Product</a:t>
            </a:r>
            <a:r>
              <a:rPr lang="et-EE" dirty="0"/>
              <a:t> </a:t>
            </a:r>
            <a:r>
              <a:rPr lang="et-EE" dirty="0" err="1"/>
              <a:t>title</a:t>
            </a:r>
            <a:r>
              <a:rPr lang="et-EE" dirty="0"/>
              <a:t>, </a:t>
            </a:r>
            <a:r>
              <a:rPr lang="et-EE" dirty="0" err="1"/>
              <a:t>group</a:t>
            </a:r>
            <a:r>
              <a:rPr lang="et-EE" dirty="0"/>
              <a:t>, </a:t>
            </a:r>
            <a:r>
              <a:rPr lang="et-EE" dirty="0" err="1"/>
              <a:t>category</a:t>
            </a:r>
            <a:r>
              <a:rPr lang="et-EE" dirty="0"/>
              <a:t>,  </a:t>
            </a:r>
            <a:r>
              <a:rPr lang="et-EE" dirty="0" err="1"/>
              <a:t>Amazon</a:t>
            </a:r>
            <a:r>
              <a:rPr lang="et-EE" dirty="0"/>
              <a:t> </a:t>
            </a:r>
            <a:r>
              <a:rPr lang="et-EE" dirty="0" err="1"/>
              <a:t>Salesrank</a:t>
            </a:r>
            <a:r>
              <a:rPr lang="et-EE" dirty="0"/>
              <a:t>, </a:t>
            </a:r>
            <a:r>
              <a:rPr lang="et-EE" dirty="0" err="1"/>
              <a:t>almost</a:t>
            </a:r>
            <a:r>
              <a:rPr lang="et-EE" dirty="0"/>
              <a:t> 1.8 </a:t>
            </a:r>
            <a:r>
              <a:rPr lang="et-EE" dirty="0" err="1"/>
              <a:t>million</a:t>
            </a:r>
            <a:r>
              <a:rPr lang="en-GB" dirty="0"/>
              <a:t> </a:t>
            </a:r>
            <a:r>
              <a:rPr lang="et-EE" dirty="0" err="1"/>
              <a:t>similar</a:t>
            </a:r>
            <a:r>
              <a:rPr lang="et-EE" dirty="0"/>
              <a:t> </a:t>
            </a:r>
            <a:r>
              <a:rPr lang="et-EE" dirty="0" err="1"/>
              <a:t>products</a:t>
            </a:r>
            <a:r>
              <a:rPr lang="et-EE" dirty="0"/>
              <a:t>, and </a:t>
            </a:r>
            <a:r>
              <a:rPr lang="et-EE" dirty="0" err="1"/>
              <a:t>almost</a:t>
            </a:r>
            <a:r>
              <a:rPr lang="et-EE" dirty="0"/>
              <a:t> 7.8 </a:t>
            </a:r>
            <a:r>
              <a:rPr lang="et-EE" dirty="0" err="1"/>
              <a:t>million</a:t>
            </a:r>
            <a:r>
              <a:rPr lang="et-EE" dirty="0"/>
              <a:t> </a:t>
            </a:r>
            <a:r>
              <a:rPr lang="et-EE" dirty="0" err="1"/>
              <a:t>customer</a:t>
            </a:r>
            <a:r>
              <a:rPr lang="et-EE" dirty="0"/>
              <a:t> </a:t>
            </a:r>
            <a:r>
              <a:rPr lang="et-EE" dirty="0" err="1"/>
              <a:t>reviews</a:t>
            </a:r>
            <a:r>
              <a:rPr lang="et-EE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t-E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t-EE" dirty="0"/>
              <a:t>-------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t-E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t-EE" b="1" dirty="0"/>
              <a:t>#Similarity - </a:t>
            </a: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(that get co-purchased with the current product)</a:t>
            </a:r>
            <a:r>
              <a:rPr lang="et-EE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(people who buy X also buy Y)</a:t>
            </a:r>
            <a:endParaRPr lang="et-EE" b="1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75FBD-A2BB-4905-A3D5-6D1618BE3B5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998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t-EE" dirty="0"/>
              <a:t>The </a:t>
            </a:r>
            <a:r>
              <a:rPr lang="et-EE" dirty="0" err="1"/>
              <a:t>metadata</a:t>
            </a:r>
            <a:r>
              <a:rPr lang="et-EE" dirty="0"/>
              <a:t> </a:t>
            </a:r>
            <a:r>
              <a:rPr lang="et-EE" dirty="0" err="1"/>
              <a:t>is</a:t>
            </a:r>
            <a:r>
              <a:rPr lang="et-EE" dirty="0"/>
              <a:t> </a:t>
            </a:r>
            <a:r>
              <a:rPr lang="et-EE" dirty="0" err="1"/>
              <a:t>used</a:t>
            </a:r>
            <a:r>
              <a:rPr lang="et-EE" dirty="0"/>
              <a:t> </a:t>
            </a:r>
            <a:r>
              <a:rPr lang="et-EE" dirty="0" err="1"/>
              <a:t>to</a:t>
            </a:r>
            <a:r>
              <a:rPr lang="et-EE" dirty="0"/>
              <a:t> </a:t>
            </a:r>
            <a:r>
              <a:rPr lang="et-EE" dirty="0" err="1"/>
              <a:t>create</a:t>
            </a:r>
            <a:r>
              <a:rPr lang="et-EE" dirty="0"/>
              <a:t> 4 </a:t>
            </a:r>
            <a:r>
              <a:rPr lang="et-EE" dirty="0" err="1"/>
              <a:t>different</a:t>
            </a:r>
            <a:r>
              <a:rPr lang="et-EE" dirty="0"/>
              <a:t> </a:t>
            </a:r>
            <a:r>
              <a:rPr lang="et-EE" dirty="0" err="1"/>
              <a:t>tables</a:t>
            </a:r>
            <a:r>
              <a:rPr lang="et-EE" dirty="0"/>
              <a:t>. </a:t>
            </a:r>
          </a:p>
          <a:p>
            <a:endParaRPr lang="et-EE" dirty="0"/>
          </a:p>
          <a:p>
            <a:r>
              <a:rPr lang="et-EE" dirty="0"/>
              <a:t>Main </a:t>
            </a:r>
            <a:r>
              <a:rPr lang="et-EE" dirty="0" err="1"/>
              <a:t>table</a:t>
            </a:r>
            <a:r>
              <a:rPr lang="et-EE" dirty="0"/>
              <a:t> </a:t>
            </a:r>
            <a:r>
              <a:rPr lang="et-EE" dirty="0" err="1"/>
              <a:t>includes</a:t>
            </a:r>
            <a:r>
              <a:rPr lang="et-EE" dirty="0"/>
              <a:t> </a:t>
            </a:r>
            <a:r>
              <a:rPr lang="et-EE" dirty="0" err="1"/>
              <a:t>information</a:t>
            </a:r>
            <a:r>
              <a:rPr lang="et-EE" dirty="0"/>
              <a:t> </a:t>
            </a:r>
            <a:r>
              <a:rPr lang="et-EE" dirty="0" err="1"/>
              <a:t>about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products</a:t>
            </a:r>
            <a:r>
              <a:rPr lang="et-EE" dirty="0"/>
              <a:t>. </a:t>
            </a:r>
          </a:p>
          <a:p>
            <a:r>
              <a:rPr lang="et-EE" dirty="0" err="1"/>
              <a:t>Similar</a:t>
            </a:r>
            <a:r>
              <a:rPr lang="et-EE" dirty="0"/>
              <a:t> </a:t>
            </a:r>
            <a:r>
              <a:rPr lang="et-EE" dirty="0" err="1"/>
              <a:t>table</a:t>
            </a:r>
            <a:r>
              <a:rPr lang="et-EE" dirty="0"/>
              <a:t> </a:t>
            </a:r>
            <a:r>
              <a:rPr lang="et-EE" dirty="0" err="1"/>
              <a:t>has</a:t>
            </a:r>
            <a:r>
              <a:rPr lang="et-EE" dirty="0"/>
              <a:t> </a:t>
            </a:r>
            <a:r>
              <a:rPr lang="et-EE" dirty="0" err="1"/>
              <a:t>information</a:t>
            </a:r>
            <a:r>
              <a:rPr lang="et-EE" dirty="0"/>
              <a:t> </a:t>
            </a:r>
            <a:r>
              <a:rPr lang="et-EE" dirty="0" err="1"/>
              <a:t>about</a:t>
            </a:r>
            <a:r>
              <a:rPr lang="et-EE" dirty="0"/>
              <a:t> </a:t>
            </a:r>
            <a:r>
              <a:rPr lang="et-EE" dirty="0" err="1"/>
              <a:t>co-purchased</a:t>
            </a:r>
            <a:r>
              <a:rPr lang="et-EE" dirty="0"/>
              <a:t> </a:t>
            </a:r>
            <a:r>
              <a:rPr lang="et-EE" dirty="0" err="1"/>
              <a:t>products</a:t>
            </a:r>
            <a:r>
              <a:rPr lang="et-EE" dirty="0"/>
              <a:t>, </a:t>
            </a:r>
          </a:p>
          <a:p>
            <a:r>
              <a:rPr lang="et-EE" dirty="0" err="1"/>
              <a:t>Review</a:t>
            </a:r>
            <a:r>
              <a:rPr lang="et-EE" dirty="0"/>
              <a:t> </a:t>
            </a:r>
            <a:r>
              <a:rPr lang="et-EE" dirty="0" err="1"/>
              <a:t>includes</a:t>
            </a:r>
            <a:r>
              <a:rPr lang="et-EE" dirty="0"/>
              <a:t> </a:t>
            </a:r>
            <a:r>
              <a:rPr lang="et-EE" dirty="0" err="1"/>
              <a:t>user</a:t>
            </a:r>
            <a:r>
              <a:rPr lang="et-EE" dirty="0"/>
              <a:t> </a:t>
            </a:r>
            <a:r>
              <a:rPr lang="et-EE" dirty="0" err="1"/>
              <a:t>reviews</a:t>
            </a:r>
            <a:r>
              <a:rPr lang="et-EE" dirty="0"/>
              <a:t> </a:t>
            </a:r>
            <a:r>
              <a:rPr lang="et-EE" dirty="0" err="1"/>
              <a:t>about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products</a:t>
            </a:r>
            <a:r>
              <a:rPr lang="et-EE" dirty="0"/>
              <a:t>. </a:t>
            </a:r>
          </a:p>
          <a:p>
            <a:r>
              <a:rPr lang="et-EE" dirty="0"/>
              <a:t>And </a:t>
            </a:r>
            <a:r>
              <a:rPr lang="et-EE" dirty="0" err="1"/>
              <a:t>categories</a:t>
            </a:r>
            <a:r>
              <a:rPr lang="et-EE" dirty="0"/>
              <a:t> </a:t>
            </a:r>
            <a:r>
              <a:rPr lang="et-EE" dirty="0" err="1"/>
              <a:t>table</a:t>
            </a:r>
            <a:r>
              <a:rPr lang="et-EE" dirty="0"/>
              <a:t> </a:t>
            </a:r>
            <a:r>
              <a:rPr lang="et-EE" dirty="0" err="1"/>
              <a:t>has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hierarchy</a:t>
            </a:r>
            <a:r>
              <a:rPr lang="et-EE" dirty="0"/>
              <a:t> of </a:t>
            </a:r>
            <a:r>
              <a:rPr lang="et-EE" dirty="0" err="1"/>
              <a:t>product</a:t>
            </a:r>
            <a:r>
              <a:rPr lang="et-EE" dirty="0"/>
              <a:t> </a:t>
            </a:r>
            <a:r>
              <a:rPr lang="et-EE" dirty="0" err="1"/>
              <a:t>categories</a:t>
            </a:r>
            <a:r>
              <a:rPr lang="et-EE" dirty="0"/>
              <a:t>.</a:t>
            </a:r>
          </a:p>
          <a:p>
            <a:endParaRPr lang="et-EE" dirty="0"/>
          </a:p>
          <a:p>
            <a:r>
              <a:rPr lang="et-EE" dirty="0" err="1"/>
              <a:t>From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main</a:t>
            </a:r>
            <a:r>
              <a:rPr lang="et-EE" dirty="0"/>
              <a:t> </a:t>
            </a:r>
            <a:r>
              <a:rPr lang="et-EE" dirty="0" err="1"/>
              <a:t>table</a:t>
            </a:r>
            <a:r>
              <a:rPr lang="et-EE" dirty="0"/>
              <a:t> </a:t>
            </a:r>
            <a:r>
              <a:rPr lang="et-EE" dirty="0" err="1"/>
              <a:t>we</a:t>
            </a:r>
            <a:r>
              <a:rPr lang="et-EE" dirty="0"/>
              <a:t> </a:t>
            </a:r>
            <a:r>
              <a:rPr lang="et-EE" dirty="0" err="1"/>
              <a:t>filtered</a:t>
            </a:r>
            <a:r>
              <a:rPr lang="et-EE" dirty="0"/>
              <a:t> </a:t>
            </a:r>
            <a:r>
              <a:rPr lang="et-EE" dirty="0" err="1"/>
              <a:t>out</a:t>
            </a:r>
            <a:r>
              <a:rPr lang="et-EE" dirty="0"/>
              <a:t> </a:t>
            </a:r>
            <a:r>
              <a:rPr lang="et-EE" dirty="0" err="1"/>
              <a:t>products</a:t>
            </a:r>
            <a:r>
              <a:rPr lang="et-EE" dirty="0"/>
              <a:t> </a:t>
            </a:r>
            <a:r>
              <a:rPr lang="et-EE" dirty="0" err="1"/>
              <a:t>which</a:t>
            </a:r>
            <a:r>
              <a:rPr lang="et-EE" dirty="0"/>
              <a:t> </a:t>
            </a:r>
            <a:r>
              <a:rPr lang="et-EE" dirty="0" err="1"/>
              <a:t>group</a:t>
            </a:r>
            <a:r>
              <a:rPr lang="et-EE" dirty="0"/>
              <a:t> </a:t>
            </a:r>
            <a:r>
              <a:rPr lang="et-EE" dirty="0" err="1"/>
              <a:t>was</a:t>
            </a:r>
            <a:r>
              <a:rPr lang="et-EE" dirty="0"/>
              <a:t> </a:t>
            </a:r>
            <a:r>
              <a:rPr lang="et-EE" dirty="0" err="1"/>
              <a:t>either</a:t>
            </a:r>
            <a:r>
              <a:rPr lang="et-EE" dirty="0"/>
              <a:t> </a:t>
            </a:r>
            <a:r>
              <a:rPr lang="et-EE" dirty="0" err="1"/>
              <a:t>book</a:t>
            </a:r>
            <a:r>
              <a:rPr lang="et-EE" dirty="0"/>
              <a:t>, DVD, video </a:t>
            </a:r>
            <a:r>
              <a:rPr lang="et-EE" dirty="0" err="1"/>
              <a:t>or</a:t>
            </a:r>
            <a:r>
              <a:rPr lang="et-EE" dirty="0"/>
              <a:t> </a:t>
            </a:r>
            <a:r>
              <a:rPr lang="et-EE" dirty="0" err="1"/>
              <a:t>music</a:t>
            </a:r>
            <a:r>
              <a:rPr lang="et-EE" dirty="0"/>
              <a:t>. And as a </a:t>
            </a:r>
            <a:r>
              <a:rPr lang="et-EE" dirty="0" err="1"/>
              <a:t>result</a:t>
            </a:r>
            <a:r>
              <a:rPr lang="et-EE" dirty="0"/>
              <a:t> </a:t>
            </a:r>
            <a:r>
              <a:rPr lang="et-EE" dirty="0" err="1"/>
              <a:t>got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node</a:t>
            </a:r>
            <a:r>
              <a:rPr lang="et-EE" dirty="0"/>
              <a:t> </a:t>
            </a:r>
            <a:r>
              <a:rPr lang="et-EE" dirty="0" err="1"/>
              <a:t>attributes</a:t>
            </a:r>
            <a:r>
              <a:rPr lang="et-EE" dirty="0"/>
              <a:t> (</a:t>
            </a:r>
            <a:r>
              <a:rPr lang="en-GB" dirty="0"/>
              <a:t>542</a:t>
            </a:r>
            <a:r>
              <a:rPr lang="et-EE" dirty="0"/>
              <a:t> </a:t>
            </a:r>
            <a:r>
              <a:rPr lang="en-GB" dirty="0"/>
              <a:t>664</a:t>
            </a:r>
            <a:r>
              <a:rPr lang="et-EE" dirty="0"/>
              <a:t> </a:t>
            </a:r>
            <a:r>
              <a:rPr lang="et-EE" dirty="0" err="1"/>
              <a:t>nodes</a:t>
            </a:r>
            <a:r>
              <a:rPr lang="et-EE" dirty="0"/>
              <a:t>).</a:t>
            </a:r>
          </a:p>
          <a:p>
            <a:endParaRPr lang="et-EE" dirty="0"/>
          </a:p>
          <a:p>
            <a:r>
              <a:rPr lang="et-EE" dirty="0" err="1"/>
              <a:t>From</a:t>
            </a:r>
            <a:r>
              <a:rPr lang="et-EE" dirty="0"/>
              <a:t> </a:t>
            </a:r>
            <a:r>
              <a:rPr lang="et-EE" dirty="0" err="1"/>
              <a:t>similar</a:t>
            </a:r>
            <a:r>
              <a:rPr lang="et-EE" dirty="0"/>
              <a:t> </a:t>
            </a:r>
            <a:r>
              <a:rPr lang="et-EE" dirty="0" err="1"/>
              <a:t>table</a:t>
            </a:r>
            <a:r>
              <a:rPr lang="et-EE" dirty="0"/>
              <a:t> </a:t>
            </a:r>
            <a:r>
              <a:rPr lang="et-EE" dirty="0" err="1"/>
              <a:t>we</a:t>
            </a:r>
            <a:r>
              <a:rPr lang="et-EE" dirty="0"/>
              <a:t> </a:t>
            </a:r>
            <a:r>
              <a:rPr lang="et-EE" dirty="0" err="1"/>
              <a:t>filtered</a:t>
            </a:r>
            <a:r>
              <a:rPr lang="et-EE" dirty="0"/>
              <a:t> </a:t>
            </a:r>
            <a:r>
              <a:rPr lang="et-EE" dirty="0" err="1"/>
              <a:t>out</a:t>
            </a:r>
            <a:r>
              <a:rPr lang="et-EE" dirty="0"/>
              <a:t> </a:t>
            </a:r>
            <a:r>
              <a:rPr lang="et-EE" dirty="0" err="1"/>
              <a:t>pairs</a:t>
            </a:r>
            <a:r>
              <a:rPr lang="et-EE" dirty="0"/>
              <a:t> of </a:t>
            </a:r>
            <a:r>
              <a:rPr lang="et-EE" dirty="0" err="1"/>
              <a:t>co-purchased</a:t>
            </a:r>
            <a:r>
              <a:rPr lang="et-EE" dirty="0"/>
              <a:t> </a:t>
            </a:r>
            <a:r>
              <a:rPr lang="et-EE" dirty="0" err="1"/>
              <a:t>products</a:t>
            </a:r>
            <a:r>
              <a:rPr lang="et-EE" dirty="0"/>
              <a:t> </a:t>
            </a:r>
            <a:r>
              <a:rPr lang="et-EE" dirty="0" err="1"/>
              <a:t>for</a:t>
            </a:r>
            <a:r>
              <a:rPr lang="et-EE" dirty="0"/>
              <a:t> </a:t>
            </a:r>
            <a:r>
              <a:rPr lang="et-EE" dirty="0" err="1"/>
              <a:t>which</a:t>
            </a:r>
            <a:r>
              <a:rPr lang="et-EE" dirty="0"/>
              <a:t> </a:t>
            </a:r>
            <a:r>
              <a:rPr lang="et-EE" dirty="0" err="1"/>
              <a:t>we</a:t>
            </a:r>
            <a:r>
              <a:rPr lang="et-EE" dirty="0"/>
              <a:t> have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node</a:t>
            </a:r>
            <a:r>
              <a:rPr lang="et-EE" dirty="0"/>
              <a:t> </a:t>
            </a:r>
            <a:r>
              <a:rPr lang="et-EE" dirty="0" err="1"/>
              <a:t>attributes</a:t>
            </a:r>
            <a:r>
              <a:rPr lang="et-EE" dirty="0"/>
              <a:t> and </a:t>
            </a:r>
            <a:r>
              <a:rPr lang="et-EE" dirty="0" err="1"/>
              <a:t>created</a:t>
            </a:r>
            <a:r>
              <a:rPr lang="et-EE" dirty="0"/>
              <a:t> </a:t>
            </a:r>
            <a:r>
              <a:rPr lang="et-EE" dirty="0" err="1"/>
              <a:t>Amazon</a:t>
            </a:r>
            <a:r>
              <a:rPr lang="et-EE" dirty="0"/>
              <a:t> </a:t>
            </a:r>
            <a:r>
              <a:rPr lang="et-EE" dirty="0" err="1"/>
              <a:t>product-product</a:t>
            </a:r>
            <a:r>
              <a:rPr lang="et-EE" dirty="0"/>
              <a:t> </a:t>
            </a:r>
            <a:r>
              <a:rPr lang="et-EE" dirty="0" err="1"/>
              <a:t>edge</a:t>
            </a:r>
            <a:r>
              <a:rPr lang="et-EE" dirty="0"/>
              <a:t> list </a:t>
            </a:r>
            <a:r>
              <a:rPr lang="et-EE" dirty="0" err="1"/>
              <a:t>called</a:t>
            </a:r>
            <a:r>
              <a:rPr lang="et-EE" dirty="0"/>
              <a:t> </a:t>
            </a:r>
            <a:r>
              <a:rPr lang="et-EE" dirty="0" err="1"/>
              <a:t>A_links</a:t>
            </a:r>
            <a:r>
              <a:rPr lang="et-EE" dirty="0"/>
              <a:t> (</a:t>
            </a:r>
            <a:r>
              <a:rPr lang="en-GB" dirty="0"/>
              <a:t>275</a:t>
            </a:r>
            <a:r>
              <a:rPr lang="et-EE" dirty="0"/>
              <a:t> </a:t>
            </a:r>
            <a:r>
              <a:rPr lang="en-GB" dirty="0"/>
              <a:t>230</a:t>
            </a:r>
            <a:r>
              <a:rPr lang="et-EE" dirty="0"/>
              <a:t> </a:t>
            </a:r>
            <a:r>
              <a:rPr lang="et-EE" dirty="0" err="1"/>
              <a:t>edges</a:t>
            </a:r>
            <a:r>
              <a:rPr lang="et-EE" dirty="0"/>
              <a:t>).</a:t>
            </a:r>
          </a:p>
          <a:p>
            <a:endParaRPr lang="et-EE" dirty="0"/>
          </a:p>
          <a:p>
            <a:r>
              <a:rPr lang="et-EE" dirty="0" err="1"/>
              <a:t>We</a:t>
            </a:r>
            <a:r>
              <a:rPr lang="et-EE" dirty="0"/>
              <a:t> </a:t>
            </a:r>
            <a:r>
              <a:rPr lang="et-EE" dirty="0" err="1"/>
              <a:t>also</a:t>
            </a:r>
            <a:r>
              <a:rPr lang="et-EE" dirty="0"/>
              <a:t> </a:t>
            </a:r>
            <a:r>
              <a:rPr lang="et-EE" dirty="0" err="1"/>
              <a:t>transformed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reviews</a:t>
            </a:r>
            <a:r>
              <a:rPr lang="et-EE" dirty="0"/>
              <a:t> </a:t>
            </a:r>
            <a:r>
              <a:rPr lang="et-EE" dirty="0" err="1"/>
              <a:t>table</a:t>
            </a:r>
            <a:r>
              <a:rPr lang="et-EE" dirty="0"/>
              <a:t> </a:t>
            </a:r>
            <a:r>
              <a:rPr lang="et-EE" dirty="0" err="1"/>
              <a:t>to</a:t>
            </a:r>
            <a:r>
              <a:rPr lang="et-EE" dirty="0"/>
              <a:t> </a:t>
            </a:r>
            <a:r>
              <a:rPr lang="et-EE" dirty="0" err="1"/>
              <a:t>customer-product</a:t>
            </a:r>
            <a:r>
              <a:rPr lang="et-EE" dirty="0"/>
              <a:t> </a:t>
            </a:r>
            <a:r>
              <a:rPr lang="et-EE" dirty="0" err="1"/>
              <a:t>edge</a:t>
            </a:r>
            <a:r>
              <a:rPr lang="et-EE" dirty="0"/>
              <a:t> list </a:t>
            </a:r>
            <a:r>
              <a:rPr lang="et-EE" dirty="0" err="1"/>
              <a:t>for</a:t>
            </a:r>
            <a:r>
              <a:rPr lang="et-EE" dirty="0"/>
              <a:t> </a:t>
            </a:r>
            <a:r>
              <a:rPr lang="et-EE" dirty="0" err="1"/>
              <a:t>bipartite</a:t>
            </a:r>
            <a:r>
              <a:rPr lang="et-EE" dirty="0"/>
              <a:t> </a:t>
            </a:r>
            <a:r>
              <a:rPr lang="et-EE" dirty="0" err="1"/>
              <a:t>graph</a:t>
            </a:r>
            <a:r>
              <a:rPr lang="et-EE" dirty="0"/>
              <a:t>. </a:t>
            </a:r>
            <a:r>
              <a:rPr lang="et-EE" dirty="0" err="1"/>
              <a:t>This</a:t>
            </a:r>
            <a:r>
              <a:rPr lang="et-EE" dirty="0"/>
              <a:t> </a:t>
            </a:r>
            <a:r>
              <a:rPr lang="et-EE" dirty="0" err="1"/>
              <a:t>we</a:t>
            </a:r>
            <a:r>
              <a:rPr lang="et-EE" dirty="0"/>
              <a:t> </a:t>
            </a:r>
            <a:r>
              <a:rPr lang="et-EE" dirty="0" err="1"/>
              <a:t>called</a:t>
            </a:r>
            <a:r>
              <a:rPr lang="et-EE" dirty="0"/>
              <a:t> </a:t>
            </a:r>
            <a:r>
              <a:rPr lang="et-EE" dirty="0" err="1"/>
              <a:t>B_links</a:t>
            </a:r>
            <a:r>
              <a:rPr lang="et-EE" dirty="0"/>
              <a:t> (</a:t>
            </a:r>
            <a:r>
              <a:rPr lang="en-GB" dirty="0"/>
              <a:t>410</a:t>
            </a:r>
            <a:r>
              <a:rPr lang="et-EE" dirty="0"/>
              <a:t> </a:t>
            </a:r>
            <a:r>
              <a:rPr lang="en-GB" dirty="0"/>
              <a:t>480</a:t>
            </a:r>
            <a:r>
              <a:rPr lang="et-EE" dirty="0"/>
              <a:t> </a:t>
            </a:r>
            <a:r>
              <a:rPr lang="et-EE" dirty="0" err="1"/>
              <a:t>edges</a:t>
            </a:r>
            <a:r>
              <a:rPr lang="et-EE" dirty="0"/>
              <a:t>). </a:t>
            </a:r>
          </a:p>
          <a:p>
            <a:endParaRPr lang="et-EE" dirty="0"/>
          </a:p>
          <a:p>
            <a:r>
              <a:rPr lang="et-EE" dirty="0"/>
              <a:t>And </a:t>
            </a:r>
            <a:r>
              <a:rPr lang="et-EE" dirty="0" err="1"/>
              <a:t>from</a:t>
            </a:r>
            <a:r>
              <a:rPr lang="et-EE" dirty="0"/>
              <a:t> </a:t>
            </a:r>
            <a:r>
              <a:rPr lang="et-EE" dirty="0" err="1"/>
              <a:t>there</a:t>
            </a:r>
            <a:r>
              <a:rPr lang="et-EE" dirty="0"/>
              <a:t> </a:t>
            </a:r>
            <a:r>
              <a:rPr lang="et-EE" dirty="0" err="1"/>
              <a:t>product-product</a:t>
            </a:r>
            <a:r>
              <a:rPr lang="et-EE" dirty="0"/>
              <a:t> </a:t>
            </a:r>
            <a:r>
              <a:rPr lang="et-EE" dirty="0" err="1"/>
              <a:t>edge</a:t>
            </a:r>
            <a:r>
              <a:rPr lang="et-EE" dirty="0"/>
              <a:t> list </a:t>
            </a:r>
            <a:r>
              <a:rPr lang="et-EE" dirty="0" err="1"/>
              <a:t>was</a:t>
            </a:r>
            <a:r>
              <a:rPr lang="et-EE" dirty="0"/>
              <a:t> </a:t>
            </a:r>
            <a:r>
              <a:rPr lang="et-EE" dirty="0" err="1"/>
              <a:t>constructed</a:t>
            </a:r>
            <a:r>
              <a:rPr lang="et-EE" dirty="0"/>
              <a:t> </a:t>
            </a:r>
            <a:r>
              <a:rPr lang="et-EE" dirty="0" err="1"/>
              <a:t>for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products</a:t>
            </a:r>
            <a:r>
              <a:rPr lang="et-EE" dirty="0"/>
              <a:t> </a:t>
            </a:r>
            <a:r>
              <a:rPr lang="et-EE" dirty="0" err="1"/>
              <a:t>that</a:t>
            </a:r>
            <a:r>
              <a:rPr lang="et-EE" dirty="0"/>
              <a:t> </a:t>
            </a:r>
            <a:r>
              <a:rPr lang="et-EE" dirty="0" err="1"/>
              <a:t>were</a:t>
            </a:r>
            <a:r>
              <a:rPr lang="et-EE" dirty="0"/>
              <a:t> </a:t>
            </a:r>
            <a:r>
              <a:rPr lang="et-EE" dirty="0" err="1"/>
              <a:t>rated</a:t>
            </a:r>
            <a:r>
              <a:rPr lang="et-EE" dirty="0"/>
              <a:t> by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same</a:t>
            </a:r>
            <a:r>
              <a:rPr lang="et-EE" dirty="0"/>
              <a:t> </a:t>
            </a:r>
            <a:r>
              <a:rPr lang="et-EE" dirty="0" err="1"/>
              <a:t>customer</a:t>
            </a:r>
            <a:r>
              <a:rPr lang="et-EE" dirty="0"/>
              <a:t>, </a:t>
            </a:r>
            <a:r>
              <a:rPr lang="et-EE" dirty="0" err="1"/>
              <a:t>with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restriction</a:t>
            </a:r>
            <a:r>
              <a:rPr lang="et-EE" dirty="0"/>
              <a:t> </a:t>
            </a:r>
            <a:r>
              <a:rPr lang="et-EE" dirty="0" err="1"/>
              <a:t>that</a:t>
            </a:r>
            <a:r>
              <a:rPr lang="et-EE" dirty="0"/>
              <a:t> </a:t>
            </a:r>
            <a:r>
              <a:rPr lang="et-EE" dirty="0" err="1"/>
              <a:t>rating</a:t>
            </a:r>
            <a:r>
              <a:rPr lang="et-EE" dirty="0"/>
              <a:t> must </a:t>
            </a:r>
            <a:r>
              <a:rPr lang="et-EE" dirty="0" err="1"/>
              <a:t>equal</a:t>
            </a:r>
            <a:r>
              <a:rPr lang="et-EE" dirty="0"/>
              <a:t> </a:t>
            </a:r>
            <a:r>
              <a:rPr lang="et-EE" dirty="0" err="1"/>
              <a:t>to</a:t>
            </a:r>
            <a:r>
              <a:rPr lang="et-EE" dirty="0"/>
              <a:t> 5. </a:t>
            </a:r>
            <a:r>
              <a:rPr lang="et-EE" dirty="0" err="1"/>
              <a:t>This</a:t>
            </a:r>
            <a:r>
              <a:rPr lang="et-EE" dirty="0"/>
              <a:t> </a:t>
            </a:r>
            <a:r>
              <a:rPr lang="et-EE" dirty="0" err="1"/>
              <a:t>edge</a:t>
            </a:r>
            <a:r>
              <a:rPr lang="et-EE" dirty="0"/>
              <a:t> list </a:t>
            </a:r>
            <a:r>
              <a:rPr lang="et-EE" dirty="0" err="1"/>
              <a:t>is</a:t>
            </a:r>
            <a:r>
              <a:rPr lang="et-EE" dirty="0"/>
              <a:t> </a:t>
            </a:r>
            <a:r>
              <a:rPr lang="et-EE" dirty="0" err="1"/>
              <a:t>called</a:t>
            </a:r>
            <a:r>
              <a:rPr lang="et-EE" dirty="0"/>
              <a:t> </a:t>
            </a:r>
            <a:r>
              <a:rPr lang="et-EE" dirty="0" err="1"/>
              <a:t>C_links</a:t>
            </a:r>
            <a:r>
              <a:rPr lang="et-EE" dirty="0"/>
              <a:t> (</a:t>
            </a:r>
            <a:r>
              <a:rPr lang="en-GB" dirty="0"/>
              <a:t>71</a:t>
            </a:r>
            <a:r>
              <a:rPr lang="et-EE" dirty="0"/>
              <a:t> </a:t>
            </a:r>
            <a:r>
              <a:rPr lang="en-GB" dirty="0"/>
              <a:t>680</a:t>
            </a:r>
            <a:r>
              <a:rPr lang="et-EE" dirty="0"/>
              <a:t> </a:t>
            </a:r>
            <a:r>
              <a:rPr lang="en-GB" dirty="0"/>
              <a:t>770</a:t>
            </a:r>
            <a:r>
              <a:rPr lang="et-EE" dirty="0"/>
              <a:t> </a:t>
            </a:r>
            <a:r>
              <a:rPr lang="et-EE" dirty="0" err="1"/>
              <a:t>edges</a:t>
            </a:r>
            <a:r>
              <a:rPr lang="et-EE" dirty="0"/>
              <a:t>)</a:t>
            </a:r>
          </a:p>
          <a:p>
            <a:endParaRPr lang="et-EE" dirty="0"/>
          </a:p>
          <a:p>
            <a:r>
              <a:rPr lang="et-EE" dirty="0" err="1"/>
              <a:t>We</a:t>
            </a:r>
            <a:r>
              <a:rPr lang="et-EE" dirty="0"/>
              <a:t> </a:t>
            </a:r>
            <a:r>
              <a:rPr lang="et-EE" dirty="0" err="1"/>
              <a:t>did</a:t>
            </a:r>
            <a:r>
              <a:rPr lang="et-EE" dirty="0"/>
              <a:t> </a:t>
            </a:r>
            <a:r>
              <a:rPr lang="et-EE" dirty="0" err="1"/>
              <a:t>not</a:t>
            </a:r>
            <a:r>
              <a:rPr lang="et-EE" dirty="0"/>
              <a:t> </a:t>
            </a:r>
            <a:r>
              <a:rPr lang="et-EE" dirty="0" err="1"/>
              <a:t>use</a:t>
            </a:r>
            <a:r>
              <a:rPr lang="et-EE" dirty="0"/>
              <a:t> </a:t>
            </a:r>
            <a:r>
              <a:rPr lang="et-EE" dirty="0" err="1"/>
              <a:t>Categories</a:t>
            </a:r>
            <a:r>
              <a:rPr lang="et-EE" dirty="0"/>
              <a:t> </a:t>
            </a:r>
            <a:r>
              <a:rPr lang="et-EE" dirty="0" err="1"/>
              <a:t>table</a:t>
            </a:r>
            <a:r>
              <a:rPr lang="et-EE" dirty="0"/>
              <a:t> in </a:t>
            </a:r>
            <a:r>
              <a:rPr lang="et-EE" dirty="0" err="1"/>
              <a:t>this</a:t>
            </a:r>
            <a:r>
              <a:rPr lang="et-EE" dirty="0"/>
              <a:t> </a:t>
            </a:r>
            <a:r>
              <a:rPr lang="et-EE" dirty="0" err="1"/>
              <a:t>work</a:t>
            </a:r>
            <a:r>
              <a:rPr lang="et-EE" dirty="0"/>
              <a:t>, </a:t>
            </a:r>
            <a:r>
              <a:rPr lang="et-EE" dirty="0" err="1"/>
              <a:t>but</a:t>
            </a:r>
            <a:r>
              <a:rPr lang="et-EE" dirty="0"/>
              <a:t> </a:t>
            </a:r>
            <a:r>
              <a:rPr lang="et-EE" dirty="0" err="1"/>
              <a:t>it</a:t>
            </a:r>
            <a:r>
              <a:rPr lang="et-EE" dirty="0"/>
              <a:t> </a:t>
            </a:r>
            <a:r>
              <a:rPr lang="et-EE" dirty="0" err="1"/>
              <a:t>can</a:t>
            </a:r>
            <a:r>
              <a:rPr lang="et-EE" dirty="0"/>
              <a:t> </a:t>
            </a:r>
            <a:r>
              <a:rPr lang="et-EE" dirty="0" err="1"/>
              <a:t>be</a:t>
            </a:r>
            <a:r>
              <a:rPr lang="et-EE" dirty="0"/>
              <a:t> </a:t>
            </a:r>
            <a:r>
              <a:rPr lang="et-EE" dirty="0" err="1"/>
              <a:t>used</a:t>
            </a:r>
            <a:r>
              <a:rPr lang="et-EE" dirty="0"/>
              <a:t> </a:t>
            </a:r>
            <a:r>
              <a:rPr lang="et-EE" dirty="0" err="1"/>
              <a:t>to</a:t>
            </a:r>
            <a:r>
              <a:rPr lang="et-EE" dirty="0"/>
              <a:t> </a:t>
            </a:r>
            <a:r>
              <a:rPr lang="et-EE" dirty="0" err="1"/>
              <a:t>improve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system</a:t>
            </a:r>
            <a:r>
              <a:rPr lang="et-EE" dirty="0"/>
              <a:t> in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future</a:t>
            </a:r>
            <a:r>
              <a:rPr lang="et-EE" dirty="0"/>
              <a:t>.</a:t>
            </a:r>
          </a:p>
          <a:p>
            <a:endParaRPr lang="et-EE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75FBD-A2BB-4905-A3D5-6D1618BE3B5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574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t-EE" dirty="0"/>
              <a:t>#Grey </a:t>
            </a:r>
            <a:r>
              <a:rPr lang="et-EE" dirty="0" err="1"/>
              <a:t>out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options</a:t>
            </a:r>
            <a:r>
              <a:rPr lang="et-EE" dirty="0"/>
              <a:t> </a:t>
            </a:r>
            <a:r>
              <a:rPr lang="et-EE" dirty="0" err="1"/>
              <a:t>we</a:t>
            </a:r>
            <a:r>
              <a:rPr lang="et-EE" dirty="0"/>
              <a:t> </a:t>
            </a:r>
            <a:r>
              <a:rPr lang="et-EE" dirty="0" err="1"/>
              <a:t>did</a:t>
            </a:r>
            <a:r>
              <a:rPr lang="et-EE" dirty="0"/>
              <a:t> </a:t>
            </a:r>
            <a:r>
              <a:rPr lang="et-EE" dirty="0" err="1"/>
              <a:t>not</a:t>
            </a:r>
            <a:r>
              <a:rPr lang="et-EE" dirty="0"/>
              <a:t> </a:t>
            </a:r>
            <a:r>
              <a:rPr lang="et-EE" dirty="0" err="1"/>
              <a:t>use</a:t>
            </a:r>
            <a:endParaRPr lang="et-EE" dirty="0"/>
          </a:p>
          <a:p>
            <a:endParaRPr lang="et-EE" dirty="0"/>
          </a:p>
          <a:p>
            <a:r>
              <a:rPr lang="et-EE" dirty="0" err="1"/>
              <a:t>Here</a:t>
            </a:r>
            <a:r>
              <a:rPr lang="et-EE" dirty="0"/>
              <a:t> </a:t>
            </a:r>
            <a:r>
              <a:rPr lang="et-EE" dirty="0" err="1"/>
              <a:t>is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flowchart</a:t>
            </a:r>
            <a:r>
              <a:rPr lang="et-EE" dirty="0"/>
              <a:t> of </a:t>
            </a:r>
            <a:r>
              <a:rPr lang="et-EE" dirty="0" err="1"/>
              <a:t>our</a:t>
            </a:r>
            <a:r>
              <a:rPr lang="et-EE" dirty="0"/>
              <a:t> </a:t>
            </a:r>
            <a:r>
              <a:rPr lang="et-EE" dirty="0" err="1"/>
              <a:t>methodology</a:t>
            </a:r>
            <a:r>
              <a:rPr lang="et-EE" dirty="0"/>
              <a:t>. </a:t>
            </a:r>
          </a:p>
          <a:p>
            <a:endParaRPr lang="et-EE" dirty="0"/>
          </a:p>
          <a:p>
            <a:r>
              <a:rPr lang="et-EE" dirty="0" err="1"/>
              <a:t>From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previous</a:t>
            </a:r>
            <a:r>
              <a:rPr lang="et-EE" dirty="0"/>
              <a:t> </a:t>
            </a:r>
            <a:r>
              <a:rPr lang="et-EE" dirty="0" err="1"/>
              <a:t>slide</a:t>
            </a:r>
            <a:r>
              <a:rPr lang="et-EE" dirty="0"/>
              <a:t> </a:t>
            </a:r>
            <a:r>
              <a:rPr lang="et-EE" dirty="0" err="1"/>
              <a:t>we</a:t>
            </a:r>
            <a:r>
              <a:rPr lang="et-EE" dirty="0"/>
              <a:t> </a:t>
            </a:r>
            <a:r>
              <a:rPr lang="et-EE" dirty="0" err="1"/>
              <a:t>saw</a:t>
            </a:r>
            <a:r>
              <a:rPr lang="et-EE" dirty="0"/>
              <a:t> </a:t>
            </a:r>
            <a:r>
              <a:rPr lang="et-EE" dirty="0" err="1"/>
              <a:t>how</a:t>
            </a:r>
            <a:r>
              <a:rPr lang="et-EE" dirty="0"/>
              <a:t> </a:t>
            </a:r>
            <a:r>
              <a:rPr lang="et-EE" dirty="0" err="1"/>
              <a:t>to</a:t>
            </a:r>
            <a:r>
              <a:rPr lang="et-EE" dirty="0"/>
              <a:t> </a:t>
            </a:r>
            <a:r>
              <a:rPr lang="et-EE" dirty="0" err="1"/>
              <a:t>transform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original</a:t>
            </a:r>
            <a:r>
              <a:rPr lang="et-EE" dirty="0"/>
              <a:t> </a:t>
            </a:r>
            <a:r>
              <a:rPr lang="et-EE" dirty="0" err="1"/>
              <a:t>dataset</a:t>
            </a:r>
            <a:r>
              <a:rPr lang="et-EE" dirty="0"/>
              <a:t> </a:t>
            </a:r>
            <a:r>
              <a:rPr lang="et-EE" dirty="0" err="1"/>
              <a:t>to</a:t>
            </a:r>
            <a:r>
              <a:rPr lang="et-EE" dirty="0"/>
              <a:t> </a:t>
            </a:r>
            <a:r>
              <a:rPr lang="et-EE" dirty="0" err="1"/>
              <a:t>nodes</a:t>
            </a:r>
            <a:r>
              <a:rPr lang="et-EE" dirty="0"/>
              <a:t> and </a:t>
            </a:r>
            <a:r>
              <a:rPr lang="et-EE" dirty="0" err="1"/>
              <a:t>links</a:t>
            </a:r>
            <a:r>
              <a:rPr lang="et-EE" dirty="0"/>
              <a:t>. </a:t>
            </a:r>
            <a:r>
              <a:rPr lang="et-EE" dirty="0" err="1"/>
              <a:t>Node</a:t>
            </a:r>
            <a:r>
              <a:rPr lang="et-EE" dirty="0"/>
              <a:t> </a:t>
            </a:r>
            <a:r>
              <a:rPr lang="et-EE" dirty="0" err="1"/>
              <a:t>attributes</a:t>
            </a:r>
            <a:r>
              <a:rPr lang="et-EE" dirty="0"/>
              <a:t> </a:t>
            </a:r>
            <a:r>
              <a:rPr lang="et-EE" dirty="0" err="1"/>
              <a:t>we</a:t>
            </a:r>
            <a:r>
              <a:rPr lang="et-EE" dirty="0"/>
              <a:t> </a:t>
            </a:r>
            <a:r>
              <a:rPr lang="et-EE" dirty="0" err="1"/>
              <a:t>found</a:t>
            </a:r>
            <a:r>
              <a:rPr lang="et-EE" dirty="0"/>
              <a:t> </a:t>
            </a:r>
            <a:r>
              <a:rPr lang="et-EE" dirty="0" err="1"/>
              <a:t>useful</a:t>
            </a:r>
            <a:r>
              <a:rPr lang="et-EE" dirty="0"/>
              <a:t> are Group, </a:t>
            </a:r>
            <a:r>
              <a:rPr lang="et-EE" dirty="0" err="1"/>
              <a:t>Salesrank</a:t>
            </a:r>
            <a:r>
              <a:rPr lang="et-EE" dirty="0"/>
              <a:t> and </a:t>
            </a:r>
            <a:r>
              <a:rPr lang="et-EE" dirty="0" err="1"/>
              <a:t>AverageRating</a:t>
            </a:r>
            <a:r>
              <a:rPr lang="et-EE" dirty="0"/>
              <a:t>. </a:t>
            </a:r>
            <a:r>
              <a:rPr lang="et-EE" dirty="0" err="1"/>
              <a:t>There</a:t>
            </a:r>
            <a:r>
              <a:rPr lang="et-EE" dirty="0"/>
              <a:t> are </a:t>
            </a:r>
            <a:r>
              <a:rPr lang="et-EE" dirty="0" err="1"/>
              <a:t>also</a:t>
            </a:r>
            <a:r>
              <a:rPr lang="et-EE" dirty="0"/>
              <a:t> </a:t>
            </a:r>
            <a:r>
              <a:rPr lang="et-EE" dirty="0" err="1"/>
              <a:t>information</a:t>
            </a:r>
            <a:r>
              <a:rPr lang="et-EE" dirty="0"/>
              <a:t> </a:t>
            </a:r>
            <a:r>
              <a:rPr lang="et-EE" dirty="0" err="1"/>
              <a:t>about</a:t>
            </a:r>
            <a:r>
              <a:rPr lang="et-EE" dirty="0"/>
              <a:t> </a:t>
            </a:r>
            <a:r>
              <a:rPr lang="et-EE" dirty="0" err="1"/>
              <a:t>Title</a:t>
            </a:r>
            <a:r>
              <a:rPr lang="et-EE" dirty="0"/>
              <a:t> and </a:t>
            </a:r>
            <a:r>
              <a:rPr lang="et-EE" dirty="0" err="1"/>
              <a:t>Category</a:t>
            </a:r>
            <a:r>
              <a:rPr lang="et-EE" dirty="0"/>
              <a:t> </a:t>
            </a:r>
            <a:r>
              <a:rPr lang="et-EE" dirty="0" err="1"/>
              <a:t>available</a:t>
            </a:r>
            <a:r>
              <a:rPr lang="et-EE" dirty="0"/>
              <a:t>, </a:t>
            </a:r>
            <a:r>
              <a:rPr lang="et-EE" dirty="0" err="1"/>
              <a:t>but</a:t>
            </a:r>
            <a:r>
              <a:rPr lang="et-EE" dirty="0"/>
              <a:t> </a:t>
            </a:r>
            <a:r>
              <a:rPr lang="et-EE" dirty="0" err="1"/>
              <a:t>these</a:t>
            </a:r>
            <a:r>
              <a:rPr lang="et-EE" dirty="0"/>
              <a:t> need </a:t>
            </a:r>
            <a:r>
              <a:rPr lang="et-EE" dirty="0" err="1"/>
              <a:t>to</a:t>
            </a:r>
            <a:r>
              <a:rPr lang="et-EE" dirty="0"/>
              <a:t> </a:t>
            </a:r>
            <a:r>
              <a:rPr lang="et-EE" dirty="0" err="1"/>
              <a:t>be</a:t>
            </a:r>
            <a:r>
              <a:rPr lang="et-EE" dirty="0"/>
              <a:t> </a:t>
            </a:r>
            <a:r>
              <a:rPr lang="et-EE" dirty="0" err="1"/>
              <a:t>embedded</a:t>
            </a:r>
            <a:r>
              <a:rPr lang="et-EE" dirty="0"/>
              <a:t> </a:t>
            </a:r>
            <a:r>
              <a:rPr lang="et-EE" dirty="0" err="1"/>
              <a:t>to</a:t>
            </a:r>
            <a:r>
              <a:rPr lang="et-EE" dirty="0"/>
              <a:t> </a:t>
            </a:r>
            <a:r>
              <a:rPr lang="et-EE" dirty="0" err="1"/>
              <a:t>be</a:t>
            </a:r>
            <a:r>
              <a:rPr lang="et-EE" dirty="0"/>
              <a:t> </a:t>
            </a:r>
            <a:r>
              <a:rPr lang="et-EE" dirty="0" err="1"/>
              <a:t>used</a:t>
            </a:r>
            <a:r>
              <a:rPr lang="et-EE" dirty="0"/>
              <a:t>, so </a:t>
            </a:r>
            <a:r>
              <a:rPr lang="et-EE" dirty="0" err="1"/>
              <a:t>we</a:t>
            </a:r>
            <a:r>
              <a:rPr lang="et-EE" dirty="0"/>
              <a:t> </a:t>
            </a:r>
            <a:r>
              <a:rPr lang="et-EE" dirty="0" err="1"/>
              <a:t>discarded</a:t>
            </a:r>
            <a:r>
              <a:rPr lang="et-EE" dirty="0"/>
              <a:t> </a:t>
            </a:r>
            <a:r>
              <a:rPr lang="et-EE" dirty="0" err="1"/>
              <a:t>them</a:t>
            </a:r>
            <a:r>
              <a:rPr lang="et-EE" dirty="0"/>
              <a:t> </a:t>
            </a:r>
            <a:r>
              <a:rPr lang="et-EE" dirty="0" err="1"/>
              <a:t>for</a:t>
            </a:r>
            <a:r>
              <a:rPr lang="et-EE" dirty="0"/>
              <a:t> </a:t>
            </a:r>
            <a:r>
              <a:rPr lang="et-EE" dirty="0" err="1"/>
              <a:t>now</a:t>
            </a:r>
            <a:r>
              <a:rPr lang="et-EE" dirty="0"/>
              <a:t>. </a:t>
            </a:r>
            <a:r>
              <a:rPr lang="et-EE" dirty="0" err="1"/>
              <a:t>We</a:t>
            </a:r>
            <a:r>
              <a:rPr lang="et-EE" dirty="0"/>
              <a:t> </a:t>
            </a:r>
            <a:r>
              <a:rPr lang="et-EE" dirty="0" err="1"/>
              <a:t>also</a:t>
            </a:r>
            <a:r>
              <a:rPr lang="et-EE" dirty="0"/>
              <a:t> have 3 diferent </a:t>
            </a:r>
            <a:r>
              <a:rPr lang="et-EE" dirty="0" err="1"/>
              <a:t>edgelists</a:t>
            </a:r>
            <a:r>
              <a:rPr lang="et-EE" dirty="0"/>
              <a:t>. For </a:t>
            </a:r>
            <a:r>
              <a:rPr lang="et-EE" dirty="0" err="1"/>
              <a:t>now</a:t>
            </a:r>
            <a:r>
              <a:rPr lang="et-EE" dirty="0"/>
              <a:t>, </a:t>
            </a:r>
            <a:r>
              <a:rPr lang="et-EE" dirty="0" err="1"/>
              <a:t>we</a:t>
            </a:r>
            <a:r>
              <a:rPr lang="et-EE" dirty="0"/>
              <a:t> </a:t>
            </a:r>
            <a:r>
              <a:rPr lang="et-EE" dirty="0" err="1"/>
              <a:t>only</a:t>
            </a:r>
            <a:r>
              <a:rPr lang="et-EE" dirty="0"/>
              <a:t> </a:t>
            </a:r>
            <a:r>
              <a:rPr lang="et-EE" dirty="0" err="1"/>
              <a:t>use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A_links</a:t>
            </a:r>
            <a:r>
              <a:rPr lang="et-EE" dirty="0"/>
              <a:t> </a:t>
            </a:r>
            <a:r>
              <a:rPr lang="et-EE" dirty="0" err="1"/>
              <a:t>from</a:t>
            </a:r>
            <a:r>
              <a:rPr lang="et-EE" dirty="0"/>
              <a:t> </a:t>
            </a:r>
            <a:r>
              <a:rPr lang="et-EE" dirty="0" err="1"/>
              <a:t>Amazon</a:t>
            </a:r>
            <a:r>
              <a:rPr lang="et-EE" dirty="0"/>
              <a:t> </a:t>
            </a:r>
            <a:r>
              <a:rPr lang="et-EE" dirty="0" err="1"/>
              <a:t>co-purchased</a:t>
            </a:r>
            <a:r>
              <a:rPr lang="et-EE" dirty="0"/>
              <a:t> </a:t>
            </a:r>
            <a:r>
              <a:rPr lang="et-EE" dirty="0" err="1"/>
              <a:t>products</a:t>
            </a:r>
            <a:r>
              <a:rPr lang="et-EE" dirty="0"/>
              <a:t>.</a:t>
            </a:r>
          </a:p>
          <a:p>
            <a:endParaRPr lang="et-E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t-EE" dirty="0" err="1"/>
              <a:t>From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nodes</a:t>
            </a:r>
            <a:r>
              <a:rPr lang="et-EE" dirty="0"/>
              <a:t> and </a:t>
            </a:r>
            <a:r>
              <a:rPr lang="et-EE" dirty="0" err="1"/>
              <a:t>links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network</a:t>
            </a:r>
            <a:r>
              <a:rPr lang="et-EE" dirty="0"/>
              <a:t> </a:t>
            </a:r>
            <a:r>
              <a:rPr lang="et-EE" dirty="0" err="1"/>
              <a:t>graph</a:t>
            </a:r>
            <a:r>
              <a:rPr lang="et-EE" dirty="0"/>
              <a:t> </a:t>
            </a:r>
            <a:r>
              <a:rPr lang="et-EE" dirty="0" err="1"/>
              <a:t>will</a:t>
            </a:r>
            <a:r>
              <a:rPr lang="et-EE" dirty="0"/>
              <a:t> </a:t>
            </a:r>
            <a:r>
              <a:rPr lang="et-EE" dirty="0" err="1"/>
              <a:t>be</a:t>
            </a:r>
            <a:r>
              <a:rPr lang="et-EE" dirty="0"/>
              <a:t> </a:t>
            </a:r>
            <a:r>
              <a:rPr lang="et-EE" dirty="0" err="1"/>
              <a:t>generated</a:t>
            </a:r>
            <a:r>
              <a:rPr lang="et-EE" dirty="0"/>
              <a:t>. </a:t>
            </a:r>
            <a:r>
              <a:rPr lang="et-EE" dirty="0" err="1"/>
              <a:t>There</a:t>
            </a:r>
            <a:r>
              <a:rPr lang="et-EE" dirty="0"/>
              <a:t> </a:t>
            </a:r>
            <a:r>
              <a:rPr lang="et-EE" dirty="0" err="1"/>
              <a:t>is</a:t>
            </a:r>
            <a:r>
              <a:rPr lang="et-EE" dirty="0"/>
              <a:t> </a:t>
            </a:r>
            <a:r>
              <a:rPr lang="et-EE" dirty="0" err="1"/>
              <a:t>data</a:t>
            </a:r>
            <a:r>
              <a:rPr lang="et-EE" dirty="0"/>
              <a:t> </a:t>
            </a:r>
            <a:r>
              <a:rPr lang="et-EE" dirty="0" err="1"/>
              <a:t>to</a:t>
            </a:r>
            <a:r>
              <a:rPr lang="et-EE" dirty="0"/>
              <a:t> </a:t>
            </a:r>
            <a:r>
              <a:rPr lang="et-EE" dirty="0" err="1"/>
              <a:t>generate</a:t>
            </a:r>
            <a:r>
              <a:rPr lang="et-EE" dirty="0"/>
              <a:t> </a:t>
            </a:r>
            <a:r>
              <a:rPr lang="et-EE" dirty="0" err="1"/>
              <a:t>homogeneous</a:t>
            </a:r>
            <a:r>
              <a:rPr lang="et-EE" dirty="0"/>
              <a:t>, </a:t>
            </a:r>
            <a:r>
              <a:rPr lang="et-EE" dirty="0" err="1"/>
              <a:t>bipartite</a:t>
            </a:r>
            <a:r>
              <a:rPr lang="et-EE" dirty="0"/>
              <a:t> and </a:t>
            </a:r>
            <a:r>
              <a:rPr lang="et-EE" dirty="0" err="1"/>
              <a:t>heterogeneous</a:t>
            </a:r>
            <a:r>
              <a:rPr lang="et-EE" dirty="0"/>
              <a:t> </a:t>
            </a:r>
            <a:r>
              <a:rPr lang="et-EE" dirty="0" err="1"/>
              <a:t>graphs</a:t>
            </a:r>
            <a:r>
              <a:rPr lang="et-EE" dirty="0"/>
              <a:t>. For </a:t>
            </a:r>
            <a:r>
              <a:rPr lang="et-EE" dirty="0" err="1"/>
              <a:t>this</a:t>
            </a:r>
            <a:r>
              <a:rPr lang="et-EE" dirty="0"/>
              <a:t> </a:t>
            </a:r>
            <a:r>
              <a:rPr lang="et-EE" dirty="0" err="1"/>
              <a:t>project</a:t>
            </a:r>
            <a:r>
              <a:rPr lang="et-EE" dirty="0"/>
              <a:t> </a:t>
            </a:r>
            <a:r>
              <a:rPr lang="et-EE" dirty="0" err="1"/>
              <a:t>we</a:t>
            </a:r>
            <a:r>
              <a:rPr lang="et-EE" dirty="0"/>
              <a:t> </a:t>
            </a:r>
            <a:r>
              <a:rPr lang="et-EE" dirty="0" err="1"/>
              <a:t>created</a:t>
            </a:r>
            <a:r>
              <a:rPr lang="et-EE" dirty="0"/>
              <a:t> </a:t>
            </a:r>
            <a:r>
              <a:rPr lang="et-EE" dirty="0" err="1"/>
              <a:t>unweighted</a:t>
            </a:r>
            <a:r>
              <a:rPr lang="et-EE" dirty="0"/>
              <a:t> </a:t>
            </a:r>
            <a:r>
              <a:rPr lang="et-EE" dirty="0" err="1"/>
              <a:t>undirected</a:t>
            </a:r>
            <a:r>
              <a:rPr lang="et-EE" dirty="0"/>
              <a:t> </a:t>
            </a:r>
            <a:r>
              <a:rPr lang="et-EE" b="0" i="0" dirty="0">
                <a:effectLst/>
                <a:latin typeface="-apple-system"/>
              </a:rPr>
              <a:t>h</a:t>
            </a:r>
            <a:r>
              <a:rPr lang="en-GB" b="0" i="0" dirty="0" err="1">
                <a:effectLst/>
                <a:latin typeface="-apple-system"/>
              </a:rPr>
              <a:t>omogeneous</a:t>
            </a:r>
            <a:r>
              <a:rPr lang="en-GB" b="0" i="0" dirty="0">
                <a:effectLst/>
                <a:latin typeface="-apple-system"/>
              </a:rPr>
              <a:t> graph where links represent the similar product</a:t>
            </a:r>
            <a:r>
              <a:rPr lang="et-EE" b="0" i="0" dirty="0">
                <a:effectLst/>
                <a:latin typeface="-apple-system"/>
              </a:rPr>
              <a:t>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t-EE" b="0" i="0" dirty="0">
              <a:effectLst/>
              <a:latin typeface="-apple-system"/>
            </a:endParaRPr>
          </a:p>
          <a:p>
            <a:r>
              <a:rPr lang="et-EE" b="0" i="0" dirty="0" err="1">
                <a:effectLst/>
                <a:latin typeface="-apple-system"/>
              </a:rPr>
              <a:t>From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network</a:t>
            </a:r>
            <a:r>
              <a:rPr lang="et-EE" b="0" i="0" dirty="0">
                <a:effectLst/>
                <a:latin typeface="-apple-system"/>
              </a:rPr>
              <a:t> Graph </a:t>
            </a:r>
            <a:r>
              <a:rPr lang="et-EE" b="0" i="0" dirty="0" err="1">
                <a:effectLst/>
                <a:latin typeface="-apple-system"/>
              </a:rPr>
              <a:t>we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can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directly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calculate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similarity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between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two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products</a:t>
            </a:r>
            <a:r>
              <a:rPr lang="et-EE" b="0" i="0" dirty="0">
                <a:effectLst/>
                <a:latin typeface="-apple-system"/>
              </a:rPr>
              <a:t> and </a:t>
            </a:r>
            <a:r>
              <a:rPr lang="et-EE" b="0" i="0" dirty="0" err="1">
                <a:effectLst/>
                <a:latin typeface="-apple-system"/>
              </a:rPr>
              <a:t>use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it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to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compare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the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results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from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Recommender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system</a:t>
            </a:r>
            <a:r>
              <a:rPr lang="et-EE" b="0" i="0" dirty="0">
                <a:effectLst/>
                <a:latin typeface="-apple-system"/>
              </a:rPr>
              <a:t>.</a:t>
            </a:r>
          </a:p>
          <a:p>
            <a:endParaRPr lang="et-EE" b="0" i="0" dirty="0">
              <a:effectLst/>
              <a:latin typeface="-apple-system"/>
            </a:endParaRPr>
          </a:p>
          <a:p>
            <a:r>
              <a:rPr lang="et-EE" b="0" i="0" dirty="0">
                <a:effectLst/>
                <a:latin typeface="-apple-system"/>
              </a:rPr>
              <a:t>On </a:t>
            </a:r>
            <a:r>
              <a:rPr lang="et-EE" b="0" i="0" dirty="0" err="1">
                <a:effectLst/>
                <a:latin typeface="-apple-system"/>
              </a:rPr>
              <a:t>the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other</a:t>
            </a:r>
            <a:r>
              <a:rPr lang="et-EE" b="0" i="0" dirty="0">
                <a:effectLst/>
                <a:latin typeface="-apple-system"/>
              </a:rPr>
              <a:t> side, </a:t>
            </a:r>
            <a:r>
              <a:rPr lang="et-EE" b="0" i="0" dirty="0" err="1">
                <a:effectLst/>
                <a:latin typeface="-apple-system"/>
              </a:rPr>
              <a:t>we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use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different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models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to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generate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embeddings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for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the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nodes</a:t>
            </a:r>
            <a:r>
              <a:rPr lang="et-EE" b="0" i="0" dirty="0">
                <a:effectLst/>
                <a:latin typeface="-apple-system"/>
              </a:rPr>
              <a:t>. </a:t>
            </a:r>
            <a:r>
              <a:rPr lang="et-EE" b="0" i="0" dirty="0" err="1">
                <a:effectLst/>
                <a:latin typeface="-apple-system"/>
              </a:rPr>
              <a:t>We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implement</a:t>
            </a:r>
            <a:r>
              <a:rPr lang="et-EE" b="0" i="0" dirty="0">
                <a:effectLst/>
                <a:latin typeface="-apple-system"/>
              </a:rPr>
              <a:t> Attri2Vec and </a:t>
            </a:r>
            <a:r>
              <a:rPr lang="et-EE" b="0" i="0" dirty="0" err="1">
                <a:effectLst/>
                <a:latin typeface="-apple-system"/>
              </a:rPr>
              <a:t>GraphSAGE</a:t>
            </a:r>
            <a:r>
              <a:rPr lang="et-EE" b="0" i="0" dirty="0">
                <a:effectLst/>
                <a:latin typeface="-apple-system"/>
              </a:rPr>
              <a:t>. </a:t>
            </a:r>
            <a:r>
              <a:rPr lang="et-EE" b="0" i="0" dirty="0" err="1">
                <a:effectLst/>
                <a:latin typeface="-apple-system"/>
              </a:rPr>
              <a:t>We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tried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PinSAGE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for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Bipartite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graph</a:t>
            </a:r>
            <a:r>
              <a:rPr lang="et-EE" b="0" i="0" dirty="0">
                <a:effectLst/>
                <a:latin typeface="-apple-system"/>
              </a:rPr>
              <a:t>, </a:t>
            </a:r>
            <a:r>
              <a:rPr lang="et-EE" b="0" i="0" dirty="0" err="1">
                <a:effectLst/>
                <a:latin typeface="-apple-system"/>
              </a:rPr>
              <a:t>but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ran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into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some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issues</a:t>
            </a:r>
            <a:r>
              <a:rPr lang="et-EE" b="0" i="0" dirty="0">
                <a:effectLst/>
                <a:latin typeface="-apple-system"/>
              </a:rPr>
              <a:t>. For </a:t>
            </a:r>
            <a:r>
              <a:rPr lang="et-EE" b="0" i="0" dirty="0" err="1">
                <a:effectLst/>
                <a:latin typeface="-apple-system"/>
              </a:rPr>
              <a:t>Heterogeneous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graph</a:t>
            </a:r>
            <a:r>
              <a:rPr lang="et-EE" b="0" i="0" dirty="0">
                <a:effectLst/>
                <a:latin typeface="-apple-system"/>
              </a:rPr>
              <a:t>, </a:t>
            </a:r>
            <a:r>
              <a:rPr lang="et-EE" b="0" i="0" dirty="0" err="1">
                <a:effectLst/>
                <a:latin typeface="-apple-system"/>
              </a:rPr>
              <a:t>HinSAGE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can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be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used</a:t>
            </a:r>
            <a:r>
              <a:rPr lang="et-EE" b="0" i="0" dirty="0">
                <a:effectLst/>
                <a:latin typeface="-apple-system"/>
              </a:rPr>
              <a:t>.</a:t>
            </a:r>
          </a:p>
          <a:p>
            <a:endParaRPr lang="et-EE" b="0" i="0" dirty="0">
              <a:effectLst/>
              <a:latin typeface="-apple-system"/>
            </a:endParaRPr>
          </a:p>
          <a:p>
            <a:r>
              <a:rPr lang="et-EE" b="0" i="0" dirty="0" err="1">
                <a:effectLst/>
                <a:latin typeface="-apple-system"/>
              </a:rPr>
              <a:t>Generated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embeddings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give</a:t>
            </a:r>
            <a:r>
              <a:rPr lang="et-EE" b="0" i="0" dirty="0">
                <a:effectLst/>
                <a:latin typeface="-apple-system"/>
              </a:rPr>
              <a:t> a </a:t>
            </a:r>
            <a:r>
              <a:rPr lang="et-EE" b="0" i="0" dirty="0" err="1">
                <a:effectLst/>
                <a:latin typeface="-apple-system"/>
              </a:rPr>
              <a:t>good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way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to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visualize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our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data</a:t>
            </a:r>
            <a:r>
              <a:rPr lang="et-EE" b="0" i="0" dirty="0">
                <a:effectLst/>
                <a:latin typeface="-apple-system"/>
              </a:rPr>
              <a:t>. For </a:t>
            </a:r>
            <a:r>
              <a:rPr lang="et-EE" b="0" i="0" dirty="0" err="1">
                <a:effectLst/>
                <a:latin typeface="-apple-system"/>
              </a:rPr>
              <a:t>this</a:t>
            </a:r>
            <a:r>
              <a:rPr lang="et-EE" b="0" i="0" dirty="0">
                <a:effectLst/>
                <a:latin typeface="-apple-system"/>
              </a:rPr>
              <a:t>, </a:t>
            </a:r>
            <a:r>
              <a:rPr lang="et-EE" b="0" i="0" dirty="0" err="1">
                <a:effectLst/>
                <a:latin typeface="-apple-system"/>
              </a:rPr>
              <a:t>some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dimensionality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reduction</a:t>
            </a:r>
            <a:r>
              <a:rPr lang="et-EE" b="0" i="0" dirty="0">
                <a:effectLst/>
                <a:latin typeface="-apple-system"/>
              </a:rPr>
              <a:t>, </a:t>
            </a:r>
            <a:r>
              <a:rPr lang="et-EE" b="0" i="0" dirty="0" err="1">
                <a:effectLst/>
                <a:latin typeface="-apple-system"/>
              </a:rPr>
              <a:t>such</a:t>
            </a:r>
            <a:r>
              <a:rPr lang="et-EE" b="0" i="0" dirty="0">
                <a:effectLst/>
                <a:latin typeface="-apple-system"/>
              </a:rPr>
              <a:t> as PCA </a:t>
            </a:r>
            <a:r>
              <a:rPr lang="et-EE" b="0" i="0" dirty="0" err="1">
                <a:effectLst/>
                <a:latin typeface="-apple-system"/>
              </a:rPr>
              <a:t>shall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be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used</a:t>
            </a:r>
            <a:r>
              <a:rPr lang="et-EE" b="0" i="0" dirty="0">
                <a:effectLst/>
                <a:latin typeface="-apple-system"/>
              </a:rPr>
              <a:t>.</a:t>
            </a:r>
          </a:p>
          <a:p>
            <a:endParaRPr lang="et-EE" b="0" i="0" dirty="0"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t-EE" b="0" i="0" dirty="0" err="1">
                <a:effectLst/>
                <a:latin typeface="-apple-system"/>
              </a:rPr>
              <a:t>Embeddings</a:t>
            </a:r>
            <a:r>
              <a:rPr lang="et-EE" b="0" i="0" dirty="0">
                <a:effectLst/>
                <a:latin typeface="-apple-system"/>
              </a:rPr>
              <a:t>, </a:t>
            </a:r>
            <a:r>
              <a:rPr lang="et-EE" b="0" i="0" dirty="0" err="1">
                <a:effectLst/>
                <a:latin typeface="-apple-system"/>
              </a:rPr>
              <a:t>together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with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node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attributes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is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the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input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for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our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Recommender</a:t>
            </a:r>
            <a:r>
              <a:rPr lang="et-EE" b="0" i="0" dirty="0">
                <a:effectLst/>
                <a:latin typeface="-apple-system"/>
              </a:rPr>
              <a:t>, </a:t>
            </a:r>
            <a:r>
              <a:rPr lang="et-EE" b="0" i="0" dirty="0" err="1">
                <a:effectLst/>
                <a:latin typeface="-apple-system"/>
              </a:rPr>
              <a:t>that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uses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NearestNeighbour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to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find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similar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products</a:t>
            </a:r>
            <a:r>
              <a:rPr lang="et-EE" b="0" i="0" dirty="0">
                <a:effectLst/>
                <a:latin typeface="-apple-system"/>
              </a:rPr>
              <a:t>. </a:t>
            </a:r>
            <a:r>
              <a:rPr lang="et-EE" dirty="0"/>
              <a:t>The </a:t>
            </a:r>
            <a:r>
              <a:rPr lang="et-EE" dirty="0" err="1"/>
              <a:t>result</a:t>
            </a:r>
            <a:r>
              <a:rPr lang="et-EE" dirty="0"/>
              <a:t> of </a:t>
            </a:r>
            <a:r>
              <a:rPr lang="et-EE" dirty="0" err="1"/>
              <a:t>our</a:t>
            </a:r>
            <a:r>
              <a:rPr lang="et-EE" dirty="0"/>
              <a:t> </a:t>
            </a:r>
            <a:r>
              <a:rPr lang="et-EE" dirty="0" err="1"/>
              <a:t>project</a:t>
            </a:r>
            <a:r>
              <a:rPr lang="et-EE" dirty="0"/>
              <a:t> </a:t>
            </a:r>
            <a:r>
              <a:rPr lang="et-EE" dirty="0" err="1"/>
              <a:t>is</a:t>
            </a:r>
            <a:r>
              <a:rPr lang="et-EE" dirty="0"/>
              <a:t> a </a:t>
            </a:r>
            <a:r>
              <a:rPr lang="et-EE" dirty="0" err="1"/>
              <a:t>recommender</a:t>
            </a:r>
            <a:r>
              <a:rPr lang="et-EE" dirty="0"/>
              <a:t> </a:t>
            </a:r>
            <a:r>
              <a:rPr lang="et-EE" dirty="0" err="1"/>
              <a:t>system</a:t>
            </a:r>
            <a:r>
              <a:rPr lang="et-EE" dirty="0"/>
              <a:t> </a:t>
            </a:r>
            <a:r>
              <a:rPr lang="et-EE" dirty="0" err="1"/>
              <a:t>that</a:t>
            </a:r>
            <a:r>
              <a:rPr lang="et-EE" dirty="0"/>
              <a:t> </a:t>
            </a:r>
            <a:r>
              <a:rPr lang="et-EE" dirty="0" err="1"/>
              <a:t>recommends</a:t>
            </a:r>
            <a:r>
              <a:rPr lang="et-EE" dirty="0"/>
              <a:t> </a:t>
            </a:r>
            <a:r>
              <a:rPr lang="et-EE" dirty="0" err="1"/>
              <a:t>top</a:t>
            </a:r>
            <a:r>
              <a:rPr lang="et-EE" dirty="0"/>
              <a:t> K </a:t>
            </a:r>
            <a:r>
              <a:rPr lang="et-EE" dirty="0" err="1"/>
              <a:t>products</a:t>
            </a:r>
            <a:r>
              <a:rPr lang="et-EE" dirty="0"/>
              <a:t> </a:t>
            </a:r>
            <a:r>
              <a:rPr lang="et-EE" dirty="0" err="1"/>
              <a:t>based</a:t>
            </a:r>
            <a:r>
              <a:rPr lang="et-EE" dirty="0"/>
              <a:t> on </a:t>
            </a:r>
            <a:r>
              <a:rPr lang="et-EE" dirty="0" err="1"/>
              <a:t>an</a:t>
            </a:r>
            <a:r>
              <a:rPr lang="et-EE" dirty="0"/>
              <a:t> </a:t>
            </a:r>
            <a:r>
              <a:rPr lang="et-EE" dirty="0" err="1"/>
              <a:t>example</a:t>
            </a:r>
            <a:r>
              <a:rPr lang="et-EE" dirty="0"/>
              <a:t> </a:t>
            </a:r>
            <a:r>
              <a:rPr lang="et-EE" dirty="0" err="1"/>
              <a:t>product</a:t>
            </a:r>
            <a:r>
              <a:rPr lang="et-EE" dirty="0"/>
              <a:t>.</a:t>
            </a:r>
          </a:p>
          <a:p>
            <a:endParaRPr lang="et-EE" b="0" i="0" dirty="0">
              <a:effectLst/>
              <a:latin typeface="-apple-system"/>
            </a:endParaRPr>
          </a:p>
          <a:p>
            <a:endParaRPr lang="et-EE" b="0" i="0" dirty="0">
              <a:effectLst/>
              <a:latin typeface="-apple-system"/>
            </a:endParaRPr>
          </a:p>
          <a:p>
            <a:r>
              <a:rPr lang="et-EE" b="0" i="0" dirty="0">
                <a:effectLst/>
                <a:latin typeface="-apple-system"/>
              </a:rPr>
              <a:t>-------</a:t>
            </a:r>
          </a:p>
          <a:p>
            <a:endParaRPr lang="et-EE" b="0" i="0" dirty="0">
              <a:effectLst/>
              <a:latin typeface="-apple-system"/>
            </a:endParaRPr>
          </a:p>
          <a:p>
            <a:r>
              <a:rPr lang="en-GB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 machine learning model is a file that has been trained to recognize certain types of patterns. </a:t>
            </a:r>
            <a:endParaRPr lang="et-EE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r>
              <a:rPr lang="et-EE" b="1" dirty="0"/>
              <a:t>Attri2vec – </a:t>
            </a:r>
            <a:r>
              <a:rPr lang="et-EE" b="1" dirty="0" err="1"/>
              <a:t>shallow</a:t>
            </a:r>
            <a:r>
              <a:rPr lang="et-EE" b="1" dirty="0"/>
              <a:t> </a:t>
            </a:r>
            <a:r>
              <a:rPr lang="et-EE" b="1" dirty="0" err="1"/>
              <a:t>dd</a:t>
            </a:r>
            <a:endParaRPr lang="et-EE" b="1" dirty="0"/>
          </a:p>
          <a:p>
            <a:r>
              <a:rPr lang="et-EE" dirty="0"/>
              <a:t>Node2vec?</a:t>
            </a:r>
          </a:p>
          <a:p>
            <a:r>
              <a:rPr lang="et-EE" b="1" dirty="0" err="1"/>
              <a:t>GraphSAGE</a:t>
            </a:r>
            <a:r>
              <a:rPr lang="et-EE" b="1" dirty="0"/>
              <a:t> – </a:t>
            </a:r>
            <a:r>
              <a:rPr lang="et-EE" b="1" dirty="0" err="1"/>
              <a:t>deep</a:t>
            </a:r>
            <a:r>
              <a:rPr lang="et-EE" b="1" dirty="0"/>
              <a:t> nn</a:t>
            </a:r>
          </a:p>
          <a:p>
            <a:r>
              <a:rPr lang="et-EE" dirty="0" err="1"/>
              <a:t>HinSAGE</a:t>
            </a:r>
            <a:r>
              <a:rPr lang="et-EE" dirty="0"/>
              <a:t> – hetero</a:t>
            </a:r>
          </a:p>
          <a:p>
            <a:r>
              <a:rPr lang="et-EE" dirty="0" err="1"/>
              <a:t>PinSAGE</a:t>
            </a:r>
            <a:r>
              <a:rPr lang="et-EE" dirty="0"/>
              <a:t> – </a:t>
            </a:r>
            <a:r>
              <a:rPr lang="et-EE" dirty="0" err="1"/>
              <a:t>bipart</a:t>
            </a:r>
            <a:endParaRPr lang="et-EE" dirty="0"/>
          </a:p>
          <a:p>
            <a:endParaRPr lang="et-EE" dirty="0"/>
          </a:p>
          <a:p>
            <a:r>
              <a:rPr lang="en-GB" b="1" i="0" dirty="0">
                <a:effectLst/>
                <a:latin typeface="-apple-system"/>
              </a:rPr>
              <a:t>Homogeneous graph</a:t>
            </a:r>
            <a:r>
              <a:rPr lang="en-GB" b="0" i="0" dirty="0">
                <a:effectLst/>
                <a:latin typeface="-apple-system"/>
              </a:rPr>
              <a:t> where links are between products the same customer has rated them with 5 stars</a:t>
            </a:r>
            <a:r>
              <a:rPr lang="et-EE" b="0" i="0" dirty="0">
                <a:effectLst/>
                <a:latin typeface="-apple-system"/>
              </a:rPr>
              <a:t> (</a:t>
            </a:r>
            <a:r>
              <a:rPr lang="et-EE" b="0" i="0" dirty="0" err="1">
                <a:effectLst/>
                <a:latin typeface="-apple-system"/>
              </a:rPr>
              <a:t>C_links</a:t>
            </a:r>
            <a:r>
              <a:rPr lang="et-EE" b="0" i="0" dirty="0">
                <a:effectLst/>
                <a:latin typeface="-apple-system"/>
              </a:rPr>
              <a:t>)</a:t>
            </a:r>
          </a:p>
          <a:p>
            <a:r>
              <a:rPr lang="en-GB" b="1" i="0" dirty="0">
                <a:effectLst/>
                <a:latin typeface="-apple-system"/>
              </a:rPr>
              <a:t>Homogeneous graph</a:t>
            </a:r>
            <a:r>
              <a:rPr lang="en-GB" b="0" i="0" dirty="0">
                <a:effectLst/>
                <a:latin typeface="-apple-system"/>
              </a:rPr>
              <a:t> where links represent the similar products and the similarity is taken from source data</a:t>
            </a:r>
            <a:r>
              <a:rPr lang="et-EE" b="0" i="0" dirty="0">
                <a:effectLst/>
                <a:latin typeface="-apple-system"/>
              </a:rPr>
              <a:t> (</a:t>
            </a:r>
            <a:r>
              <a:rPr lang="et-EE" b="0" i="0" dirty="0" err="1">
                <a:effectLst/>
                <a:latin typeface="-apple-system"/>
              </a:rPr>
              <a:t>A_links</a:t>
            </a:r>
            <a:r>
              <a:rPr lang="et-EE" b="0" i="0" dirty="0">
                <a:effectLst/>
                <a:latin typeface="-apple-system"/>
              </a:rPr>
              <a:t>)</a:t>
            </a:r>
          </a:p>
          <a:p>
            <a:r>
              <a:rPr lang="en-GB" b="1" i="0" dirty="0">
                <a:effectLst/>
                <a:latin typeface="-apple-system"/>
              </a:rPr>
              <a:t>Heterogeneous graph</a:t>
            </a:r>
            <a:r>
              <a:rPr lang="en-GB" b="0" i="0" dirty="0">
                <a:effectLst/>
                <a:latin typeface="-apple-system"/>
              </a:rPr>
              <a:t> where we have different entity types: Book, DVD, Music, Video</a:t>
            </a:r>
            <a:endParaRPr lang="et-EE" b="0" i="0" dirty="0">
              <a:effectLst/>
              <a:latin typeface="-apple-system"/>
            </a:endParaRPr>
          </a:p>
          <a:p>
            <a:endParaRPr lang="en-GB" dirty="0"/>
          </a:p>
          <a:p>
            <a:endParaRPr lang="et-EE" b="0" i="0" dirty="0">
              <a:effectLst/>
              <a:latin typeface="-apple-system"/>
            </a:endParaRPr>
          </a:p>
          <a:p>
            <a:endParaRPr lang="et-EE" b="0" i="0" dirty="0">
              <a:effectLst/>
              <a:latin typeface="-apple-system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75FBD-A2BB-4905-A3D5-6D1618BE3B5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8769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t-EE" dirty="0" err="1"/>
              <a:t>Here</a:t>
            </a:r>
            <a:r>
              <a:rPr lang="et-EE" dirty="0"/>
              <a:t> </a:t>
            </a:r>
            <a:r>
              <a:rPr lang="et-EE" dirty="0" err="1"/>
              <a:t>is</a:t>
            </a:r>
            <a:r>
              <a:rPr lang="et-EE" dirty="0"/>
              <a:t> </a:t>
            </a:r>
            <a:r>
              <a:rPr lang="et-EE" dirty="0" err="1"/>
              <a:t>an</a:t>
            </a:r>
            <a:r>
              <a:rPr lang="et-EE" dirty="0"/>
              <a:t> </a:t>
            </a:r>
            <a:r>
              <a:rPr lang="et-EE" dirty="0" err="1"/>
              <a:t>example</a:t>
            </a:r>
            <a:r>
              <a:rPr lang="et-EE" dirty="0"/>
              <a:t> of </a:t>
            </a:r>
            <a:r>
              <a:rPr lang="et-EE" dirty="0" err="1"/>
              <a:t>top</a:t>
            </a:r>
            <a:r>
              <a:rPr lang="et-EE" dirty="0"/>
              <a:t> 5 </a:t>
            </a:r>
            <a:r>
              <a:rPr lang="et-EE" dirty="0" err="1"/>
              <a:t>recommendations</a:t>
            </a:r>
            <a:r>
              <a:rPr lang="et-EE" dirty="0"/>
              <a:t> </a:t>
            </a:r>
            <a:r>
              <a:rPr lang="et-EE" dirty="0" err="1"/>
              <a:t>for</a:t>
            </a:r>
            <a:r>
              <a:rPr lang="et-EE" dirty="0"/>
              <a:t> DVD Laura. </a:t>
            </a:r>
            <a:r>
              <a:rPr lang="et-EE" dirty="0" err="1"/>
              <a:t>Here</a:t>
            </a:r>
            <a:r>
              <a:rPr lang="et-EE" dirty="0"/>
              <a:t>,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first</a:t>
            </a:r>
            <a:r>
              <a:rPr lang="et-EE" dirty="0"/>
              <a:t> </a:t>
            </a:r>
            <a:r>
              <a:rPr lang="et-EE" dirty="0" err="1"/>
              <a:t>column</a:t>
            </a:r>
            <a:r>
              <a:rPr lang="et-EE" dirty="0"/>
              <a:t> </a:t>
            </a:r>
            <a:r>
              <a:rPr lang="et-EE" dirty="0" err="1"/>
              <a:t>has</a:t>
            </a:r>
            <a:r>
              <a:rPr lang="et-EE" dirty="0"/>
              <a:t> </a:t>
            </a:r>
            <a:r>
              <a:rPr lang="et-EE" dirty="0" err="1"/>
              <a:t>recommendations</a:t>
            </a:r>
            <a:r>
              <a:rPr lang="et-EE" dirty="0"/>
              <a:t> </a:t>
            </a:r>
            <a:r>
              <a:rPr lang="et-EE" dirty="0" err="1"/>
              <a:t>based</a:t>
            </a:r>
            <a:r>
              <a:rPr lang="et-EE" dirty="0"/>
              <a:t> on </a:t>
            </a:r>
            <a:r>
              <a:rPr lang="et-EE" dirty="0" err="1"/>
              <a:t>GraphSAGE</a:t>
            </a:r>
            <a:r>
              <a:rPr lang="et-EE" dirty="0"/>
              <a:t> </a:t>
            </a:r>
            <a:r>
              <a:rPr lang="et-EE" dirty="0" err="1"/>
              <a:t>embeddings</a:t>
            </a:r>
            <a:r>
              <a:rPr lang="et-EE" dirty="0"/>
              <a:t>, </a:t>
            </a:r>
            <a:r>
              <a:rPr lang="et-EE" dirty="0" err="1"/>
              <a:t>second</a:t>
            </a:r>
            <a:r>
              <a:rPr lang="et-EE" dirty="0"/>
              <a:t> on Attri2Vec </a:t>
            </a:r>
            <a:r>
              <a:rPr lang="et-EE" dirty="0" err="1"/>
              <a:t>embeddings</a:t>
            </a:r>
            <a:r>
              <a:rPr lang="et-EE" dirty="0"/>
              <a:t> and </a:t>
            </a:r>
            <a:r>
              <a:rPr lang="et-EE" dirty="0" err="1"/>
              <a:t>third</a:t>
            </a:r>
            <a:r>
              <a:rPr lang="et-EE" dirty="0"/>
              <a:t> </a:t>
            </a:r>
            <a:r>
              <a:rPr lang="et-EE" dirty="0" err="1"/>
              <a:t>one</a:t>
            </a:r>
            <a:r>
              <a:rPr lang="et-EE" dirty="0"/>
              <a:t> </a:t>
            </a:r>
            <a:r>
              <a:rPr lang="et-EE" dirty="0" err="1"/>
              <a:t>is</a:t>
            </a:r>
            <a:r>
              <a:rPr lang="et-EE" dirty="0"/>
              <a:t> </a:t>
            </a:r>
            <a:r>
              <a:rPr lang="et-EE" dirty="0" err="1"/>
              <a:t>based</a:t>
            </a:r>
            <a:r>
              <a:rPr lang="et-EE" dirty="0"/>
              <a:t> on </a:t>
            </a:r>
            <a:r>
              <a:rPr lang="et-EE" dirty="0" err="1"/>
              <a:t>similarity</a:t>
            </a:r>
            <a:r>
              <a:rPr lang="et-EE" dirty="0"/>
              <a:t> </a:t>
            </a:r>
            <a:r>
              <a:rPr lang="et-EE" dirty="0" err="1"/>
              <a:t>measures</a:t>
            </a:r>
            <a:r>
              <a:rPr lang="et-EE" dirty="0"/>
              <a:t> </a:t>
            </a:r>
            <a:r>
              <a:rPr lang="et-EE" dirty="0" err="1"/>
              <a:t>calculated</a:t>
            </a:r>
            <a:r>
              <a:rPr lang="et-EE" dirty="0"/>
              <a:t> </a:t>
            </a:r>
            <a:r>
              <a:rPr lang="et-EE" dirty="0" err="1"/>
              <a:t>directly</a:t>
            </a:r>
            <a:r>
              <a:rPr lang="et-EE" dirty="0"/>
              <a:t> </a:t>
            </a:r>
            <a:r>
              <a:rPr lang="et-EE" dirty="0" err="1"/>
              <a:t>from</a:t>
            </a:r>
            <a:r>
              <a:rPr lang="et-EE" dirty="0"/>
              <a:t> </a:t>
            </a:r>
            <a:r>
              <a:rPr lang="et-EE" dirty="0" err="1"/>
              <a:t>network</a:t>
            </a:r>
            <a:r>
              <a:rPr lang="et-EE" dirty="0"/>
              <a:t> </a:t>
            </a:r>
            <a:r>
              <a:rPr lang="et-EE" dirty="0" err="1"/>
              <a:t>graph</a:t>
            </a:r>
            <a:r>
              <a:rPr lang="et-EE" dirty="0"/>
              <a:t>.</a:t>
            </a:r>
          </a:p>
          <a:p>
            <a:r>
              <a:rPr lang="et-EE" dirty="0" err="1"/>
              <a:t>Each</a:t>
            </a:r>
            <a:r>
              <a:rPr lang="et-EE" dirty="0"/>
              <a:t> </a:t>
            </a:r>
            <a:r>
              <a:rPr lang="et-EE" dirty="0" err="1"/>
              <a:t>block</a:t>
            </a:r>
            <a:r>
              <a:rPr lang="et-EE" dirty="0"/>
              <a:t> </a:t>
            </a:r>
            <a:r>
              <a:rPr lang="et-EE" dirty="0" err="1"/>
              <a:t>has</a:t>
            </a:r>
            <a:r>
              <a:rPr lang="et-EE" dirty="0"/>
              <a:t> </a:t>
            </a:r>
            <a:r>
              <a:rPr lang="et-EE" dirty="0" err="1"/>
              <a:t>different</a:t>
            </a:r>
            <a:r>
              <a:rPr lang="et-EE" dirty="0"/>
              <a:t> </a:t>
            </a:r>
            <a:r>
              <a:rPr lang="et-EE" dirty="0" err="1"/>
              <a:t>metric</a:t>
            </a:r>
            <a:r>
              <a:rPr lang="et-EE" dirty="0"/>
              <a:t> </a:t>
            </a:r>
            <a:r>
              <a:rPr lang="et-EE" dirty="0" err="1"/>
              <a:t>used</a:t>
            </a:r>
            <a:r>
              <a:rPr lang="et-EE" dirty="0"/>
              <a:t>. So, </a:t>
            </a:r>
            <a:r>
              <a:rPr lang="et-EE" dirty="0" err="1"/>
              <a:t>for</a:t>
            </a:r>
            <a:r>
              <a:rPr lang="et-EE" dirty="0"/>
              <a:t> </a:t>
            </a:r>
            <a:r>
              <a:rPr lang="et-EE" dirty="0" err="1"/>
              <a:t>embeddings</a:t>
            </a:r>
            <a:r>
              <a:rPr lang="et-EE" dirty="0"/>
              <a:t> </a:t>
            </a:r>
            <a:r>
              <a:rPr lang="et-EE" dirty="0" err="1"/>
              <a:t>we</a:t>
            </a:r>
            <a:r>
              <a:rPr lang="et-EE" dirty="0"/>
              <a:t> </a:t>
            </a:r>
            <a:r>
              <a:rPr lang="et-EE" dirty="0" err="1"/>
              <a:t>used</a:t>
            </a:r>
            <a:r>
              <a:rPr lang="et-EE" dirty="0"/>
              <a:t> </a:t>
            </a:r>
            <a:r>
              <a:rPr lang="et-EE" dirty="0" err="1"/>
              <a:t>minowski</a:t>
            </a:r>
            <a:r>
              <a:rPr lang="et-EE" dirty="0"/>
              <a:t>, Manhattan and Canberra </a:t>
            </a:r>
            <a:r>
              <a:rPr lang="et-EE" dirty="0" err="1"/>
              <a:t>distance</a:t>
            </a:r>
            <a:r>
              <a:rPr lang="et-EE" dirty="0"/>
              <a:t> </a:t>
            </a:r>
            <a:r>
              <a:rPr lang="et-EE" dirty="0" err="1"/>
              <a:t>metric</a:t>
            </a:r>
            <a:r>
              <a:rPr lang="et-EE" dirty="0"/>
              <a:t>. </a:t>
            </a:r>
            <a:r>
              <a:rPr lang="et-EE" dirty="0" err="1"/>
              <a:t>While</a:t>
            </a:r>
            <a:r>
              <a:rPr lang="et-EE" dirty="0"/>
              <a:t> </a:t>
            </a:r>
            <a:r>
              <a:rPr lang="et-EE" dirty="0" err="1"/>
              <a:t>for</a:t>
            </a:r>
            <a:r>
              <a:rPr lang="et-EE" dirty="0"/>
              <a:t> </a:t>
            </a:r>
            <a:r>
              <a:rPr lang="et-EE" dirty="0" err="1"/>
              <a:t>similarity</a:t>
            </a:r>
            <a:r>
              <a:rPr lang="et-EE" dirty="0"/>
              <a:t> </a:t>
            </a:r>
            <a:r>
              <a:rPr lang="et-EE" dirty="0" err="1"/>
              <a:t>we</a:t>
            </a:r>
            <a:r>
              <a:rPr lang="et-EE" dirty="0"/>
              <a:t> </a:t>
            </a:r>
            <a:r>
              <a:rPr lang="et-EE" dirty="0" err="1"/>
              <a:t>used</a:t>
            </a:r>
            <a:r>
              <a:rPr lang="et-EE" dirty="0"/>
              <a:t> </a:t>
            </a:r>
            <a:r>
              <a:rPr lang="et-EE" dirty="0" err="1"/>
              <a:t>jaccards</a:t>
            </a:r>
            <a:r>
              <a:rPr lang="et-EE" dirty="0"/>
              <a:t> </a:t>
            </a:r>
            <a:r>
              <a:rPr lang="et-EE" dirty="0" err="1"/>
              <a:t>similarity</a:t>
            </a:r>
            <a:r>
              <a:rPr lang="et-EE" dirty="0"/>
              <a:t> and </a:t>
            </a:r>
            <a:r>
              <a:rPr lang="et-EE" dirty="0" err="1"/>
              <a:t>preferential</a:t>
            </a:r>
            <a:r>
              <a:rPr lang="et-EE" dirty="0"/>
              <a:t> </a:t>
            </a:r>
            <a:r>
              <a:rPr lang="et-EE" dirty="0" err="1"/>
              <a:t>attachment</a:t>
            </a:r>
            <a:r>
              <a:rPr lang="et-EE" dirty="0"/>
              <a:t> </a:t>
            </a:r>
            <a:r>
              <a:rPr lang="et-EE" dirty="0" err="1"/>
              <a:t>score</a:t>
            </a:r>
            <a:r>
              <a:rPr lang="et-EE" dirty="0"/>
              <a:t>. And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bottom</a:t>
            </a:r>
            <a:r>
              <a:rPr lang="et-EE" dirty="0"/>
              <a:t> </a:t>
            </a:r>
            <a:r>
              <a:rPr lang="et-EE" dirty="0" err="1"/>
              <a:t>right</a:t>
            </a:r>
            <a:r>
              <a:rPr lang="et-EE" dirty="0"/>
              <a:t> </a:t>
            </a:r>
            <a:r>
              <a:rPr lang="et-EE" dirty="0" err="1"/>
              <a:t>block</a:t>
            </a:r>
            <a:r>
              <a:rPr lang="et-EE" dirty="0"/>
              <a:t> </a:t>
            </a:r>
            <a:r>
              <a:rPr lang="et-EE" dirty="0" err="1"/>
              <a:t>has</a:t>
            </a:r>
            <a:r>
              <a:rPr lang="et-EE" dirty="0"/>
              <a:t> </a:t>
            </a:r>
            <a:r>
              <a:rPr lang="et-EE" dirty="0" err="1"/>
              <a:t>recommendations</a:t>
            </a:r>
            <a:r>
              <a:rPr lang="et-EE" dirty="0"/>
              <a:t> </a:t>
            </a:r>
            <a:r>
              <a:rPr lang="et-EE" dirty="0" err="1"/>
              <a:t>from</a:t>
            </a:r>
            <a:r>
              <a:rPr lang="et-EE" dirty="0"/>
              <a:t> </a:t>
            </a:r>
            <a:r>
              <a:rPr lang="et-EE" dirty="0" err="1"/>
              <a:t>Amazon’s</a:t>
            </a:r>
            <a:r>
              <a:rPr lang="et-EE" dirty="0"/>
              <a:t> </a:t>
            </a:r>
            <a:r>
              <a:rPr lang="et-EE" dirty="0" err="1"/>
              <a:t>website</a:t>
            </a:r>
            <a:r>
              <a:rPr lang="et-EE" dirty="0"/>
              <a:t>.</a:t>
            </a:r>
          </a:p>
          <a:p>
            <a:endParaRPr lang="et-EE" dirty="0"/>
          </a:p>
          <a:p>
            <a:r>
              <a:rPr lang="et-EE" dirty="0" err="1"/>
              <a:t>Here</a:t>
            </a:r>
            <a:r>
              <a:rPr lang="et-EE" dirty="0"/>
              <a:t>,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same</a:t>
            </a:r>
            <a:r>
              <a:rPr lang="et-EE" dirty="0"/>
              <a:t> </a:t>
            </a:r>
            <a:r>
              <a:rPr lang="et-EE" dirty="0" err="1"/>
              <a:t>recommendations</a:t>
            </a:r>
            <a:r>
              <a:rPr lang="et-EE" dirty="0"/>
              <a:t> </a:t>
            </a:r>
            <a:r>
              <a:rPr lang="et-EE" dirty="0" err="1"/>
              <a:t>from</a:t>
            </a:r>
            <a:r>
              <a:rPr lang="et-EE" dirty="0"/>
              <a:t> </a:t>
            </a:r>
            <a:r>
              <a:rPr lang="et-EE" dirty="0" err="1"/>
              <a:t>each</a:t>
            </a:r>
            <a:r>
              <a:rPr lang="et-EE" dirty="0"/>
              <a:t> </a:t>
            </a:r>
            <a:r>
              <a:rPr lang="et-EE" dirty="0" err="1"/>
              <a:t>configuration</a:t>
            </a:r>
            <a:r>
              <a:rPr lang="et-EE" dirty="0"/>
              <a:t> </a:t>
            </a:r>
            <a:r>
              <a:rPr lang="et-EE" dirty="0" err="1"/>
              <a:t>is</a:t>
            </a:r>
            <a:r>
              <a:rPr lang="et-EE" dirty="0"/>
              <a:t> </a:t>
            </a:r>
            <a:r>
              <a:rPr lang="et-EE" dirty="0" err="1"/>
              <a:t>showed</a:t>
            </a:r>
            <a:r>
              <a:rPr lang="et-EE" dirty="0"/>
              <a:t> in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same</a:t>
            </a:r>
            <a:r>
              <a:rPr lang="et-EE" dirty="0"/>
              <a:t> </a:t>
            </a:r>
            <a:r>
              <a:rPr lang="et-EE" dirty="0" err="1"/>
              <a:t>color</a:t>
            </a:r>
            <a:r>
              <a:rPr lang="et-EE" dirty="0"/>
              <a:t>. So, all </a:t>
            </a:r>
            <a:r>
              <a:rPr lang="et-EE" dirty="0" err="1"/>
              <a:t>same</a:t>
            </a:r>
            <a:r>
              <a:rPr lang="et-EE" dirty="0"/>
              <a:t> </a:t>
            </a:r>
            <a:r>
              <a:rPr lang="et-EE" dirty="0" err="1"/>
              <a:t>color</a:t>
            </a:r>
            <a:r>
              <a:rPr lang="et-EE" dirty="0"/>
              <a:t> </a:t>
            </a:r>
            <a:r>
              <a:rPr lang="et-EE" dirty="0" err="1"/>
              <a:t>cells</a:t>
            </a:r>
            <a:r>
              <a:rPr lang="et-EE" dirty="0"/>
              <a:t> are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same</a:t>
            </a:r>
            <a:r>
              <a:rPr lang="et-EE" dirty="0"/>
              <a:t> </a:t>
            </a:r>
            <a:r>
              <a:rPr lang="et-EE" dirty="0" err="1"/>
              <a:t>product</a:t>
            </a:r>
            <a:r>
              <a:rPr lang="et-EE" dirty="0"/>
              <a:t>. </a:t>
            </a:r>
            <a:r>
              <a:rPr lang="et-EE" dirty="0" err="1"/>
              <a:t>From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first</a:t>
            </a:r>
            <a:r>
              <a:rPr lang="et-EE" dirty="0"/>
              <a:t> </a:t>
            </a:r>
            <a:r>
              <a:rPr lang="et-EE" dirty="0" err="1"/>
              <a:t>glance</a:t>
            </a:r>
            <a:r>
              <a:rPr lang="et-EE" dirty="0"/>
              <a:t> </a:t>
            </a:r>
            <a:r>
              <a:rPr lang="et-EE" dirty="0" err="1"/>
              <a:t>we</a:t>
            </a:r>
            <a:r>
              <a:rPr lang="et-EE" dirty="0"/>
              <a:t> </a:t>
            </a:r>
            <a:r>
              <a:rPr lang="et-EE" dirty="0" err="1"/>
              <a:t>can</a:t>
            </a:r>
            <a:r>
              <a:rPr lang="et-EE" dirty="0"/>
              <a:t> see </a:t>
            </a:r>
            <a:r>
              <a:rPr lang="et-EE" dirty="0" err="1"/>
              <a:t>that</a:t>
            </a:r>
            <a:r>
              <a:rPr lang="et-EE" dirty="0"/>
              <a:t> </a:t>
            </a:r>
            <a:r>
              <a:rPr lang="et-EE" dirty="0" err="1"/>
              <a:t>each</a:t>
            </a:r>
            <a:r>
              <a:rPr lang="et-EE" dirty="0"/>
              <a:t> </a:t>
            </a:r>
            <a:r>
              <a:rPr lang="et-EE" dirty="0" err="1"/>
              <a:t>model</a:t>
            </a:r>
            <a:r>
              <a:rPr lang="et-EE" dirty="0"/>
              <a:t> </a:t>
            </a:r>
            <a:r>
              <a:rPr lang="et-EE" dirty="0" err="1"/>
              <a:t>creates</a:t>
            </a:r>
            <a:r>
              <a:rPr lang="et-EE" dirty="0"/>
              <a:t> </a:t>
            </a:r>
            <a:r>
              <a:rPr lang="et-EE" dirty="0" err="1"/>
              <a:t>totally</a:t>
            </a:r>
            <a:r>
              <a:rPr lang="et-EE" dirty="0"/>
              <a:t> diferent </a:t>
            </a:r>
            <a:r>
              <a:rPr lang="et-EE" dirty="0" err="1"/>
              <a:t>results</a:t>
            </a:r>
            <a:r>
              <a:rPr lang="et-EE" dirty="0"/>
              <a:t> (</a:t>
            </a:r>
            <a:r>
              <a:rPr lang="et-EE" dirty="0" err="1"/>
              <a:t>differences</a:t>
            </a:r>
            <a:r>
              <a:rPr lang="et-EE" dirty="0"/>
              <a:t> in </a:t>
            </a:r>
            <a:r>
              <a:rPr lang="et-EE" dirty="0" err="1"/>
              <a:t>columns</a:t>
            </a:r>
            <a:r>
              <a:rPr lang="et-EE" dirty="0"/>
              <a:t>) and </a:t>
            </a:r>
            <a:r>
              <a:rPr lang="et-EE" dirty="0" err="1"/>
              <a:t>there</a:t>
            </a:r>
            <a:r>
              <a:rPr lang="et-EE" dirty="0"/>
              <a:t> </a:t>
            </a:r>
            <a:r>
              <a:rPr lang="et-EE" dirty="0" err="1"/>
              <a:t>is</a:t>
            </a:r>
            <a:r>
              <a:rPr lang="et-EE" dirty="0"/>
              <a:t> </a:t>
            </a:r>
            <a:r>
              <a:rPr lang="et-EE" dirty="0" err="1"/>
              <a:t>some</a:t>
            </a:r>
            <a:r>
              <a:rPr lang="et-EE" dirty="0"/>
              <a:t> </a:t>
            </a:r>
            <a:r>
              <a:rPr lang="et-EE" dirty="0" err="1"/>
              <a:t>variation</a:t>
            </a:r>
            <a:r>
              <a:rPr lang="et-EE" dirty="0"/>
              <a:t> </a:t>
            </a:r>
            <a:r>
              <a:rPr lang="et-EE" dirty="0" err="1"/>
              <a:t>between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metrics</a:t>
            </a:r>
            <a:r>
              <a:rPr lang="et-EE" dirty="0"/>
              <a:t> (</a:t>
            </a:r>
            <a:r>
              <a:rPr lang="et-EE" dirty="0" err="1"/>
              <a:t>differences</a:t>
            </a:r>
            <a:r>
              <a:rPr lang="et-EE" dirty="0"/>
              <a:t> in </a:t>
            </a:r>
            <a:r>
              <a:rPr lang="et-EE" dirty="0" err="1"/>
              <a:t>blocks</a:t>
            </a:r>
            <a:r>
              <a:rPr lang="et-EE" dirty="0"/>
              <a:t>). </a:t>
            </a:r>
            <a:r>
              <a:rPr lang="et-EE" dirty="0" err="1"/>
              <a:t>However</a:t>
            </a:r>
            <a:r>
              <a:rPr lang="et-EE" dirty="0"/>
              <a:t>,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embeddings</a:t>
            </a:r>
            <a:r>
              <a:rPr lang="et-EE" dirty="0"/>
              <a:t> </a:t>
            </a:r>
            <a:r>
              <a:rPr lang="et-EE" dirty="0" err="1"/>
              <a:t>play</a:t>
            </a:r>
            <a:r>
              <a:rPr lang="et-EE" dirty="0"/>
              <a:t> a </a:t>
            </a:r>
            <a:r>
              <a:rPr lang="et-EE" dirty="0" err="1"/>
              <a:t>bigger</a:t>
            </a:r>
            <a:r>
              <a:rPr lang="et-EE" dirty="0"/>
              <a:t> </a:t>
            </a:r>
            <a:r>
              <a:rPr lang="et-EE" dirty="0" err="1"/>
              <a:t>role</a:t>
            </a:r>
            <a:r>
              <a:rPr lang="et-EE" dirty="0"/>
              <a:t> </a:t>
            </a:r>
            <a:r>
              <a:rPr lang="et-EE" dirty="0" err="1"/>
              <a:t>here</a:t>
            </a:r>
            <a:r>
              <a:rPr lang="et-EE" dirty="0"/>
              <a:t>. </a:t>
            </a:r>
            <a:r>
              <a:rPr lang="et-EE" dirty="0" err="1"/>
              <a:t>Only</a:t>
            </a:r>
            <a:r>
              <a:rPr lang="et-EE" dirty="0"/>
              <a:t> </a:t>
            </a:r>
            <a:r>
              <a:rPr lang="et-EE" dirty="0" err="1"/>
              <a:t>thing</a:t>
            </a:r>
            <a:r>
              <a:rPr lang="et-EE" dirty="0"/>
              <a:t> in </a:t>
            </a:r>
            <a:r>
              <a:rPr lang="et-EE" dirty="0" err="1"/>
              <a:t>common</a:t>
            </a:r>
            <a:r>
              <a:rPr lang="et-EE" dirty="0"/>
              <a:t> </a:t>
            </a:r>
            <a:r>
              <a:rPr lang="et-EE" dirty="0" err="1"/>
              <a:t>is</a:t>
            </a:r>
            <a:r>
              <a:rPr lang="et-EE" dirty="0"/>
              <a:t> </a:t>
            </a:r>
            <a:r>
              <a:rPr lang="et-EE" dirty="0" err="1"/>
              <a:t>that</a:t>
            </a:r>
            <a:r>
              <a:rPr lang="et-EE" dirty="0"/>
              <a:t> </a:t>
            </a:r>
            <a:r>
              <a:rPr lang="et-EE" dirty="0" err="1"/>
              <a:t>both</a:t>
            </a:r>
            <a:r>
              <a:rPr lang="et-EE" dirty="0"/>
              <a:t> </a:t>
            </a:r>
            <a:r>
              <a:rPr lang="et-EE" dirty="0" err="1"/>
              <a:t>embeddings</a:t>
            </a:r>
            <a:r>
              <a:rPr lang="et-EE" dirty="0"/>
              <a:t> </a:t>
            </a:r>
            <a:r>
              <a:rPr lang="et-EE" dirty="0" err="1"/>
              <a:t>generate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first</a:t>
            </a:r>
            <a:r>
              <a:rPr lang="et-EE" dirty="0"/>
              <a:t> </a:t>
            </a:r>
            <a:r>
              <a:rPr lang="et-EE" dirty="0" err="1"/>
              <a:t>recommendation</a:t>
            </a:r>
            <a:r>
              <a:rPr lang="et-EE" dirty="0"/>
              <a:t> </a:t>
            </a:r>
            <a:r>
              <a:rPr lang="et-EE" dirty="0" err="1"/>
              <a:t>for</a:t>
            </a:r>
            <a:r>
              <a:rPr lang="et-EE" dirty="0"/>
              <a:t> DVD LAURA </a:t>
            </a:r>
            <a:r>
              <a:rPr lang="et-EE" dirty="0" err="1"/>
              <a:t>to</a:t>
            </a:r>
            <a:r>
              <a:rPr lang="et-EE" dirty="0"/>
              <a:t> </a:t>
            </a:r>
            <a:r>
              <a:rPr lang="et-EE" dirty="0" err="1"/>
              <a:t>be</a:t>
            </a:r>
            <a:r>
              <a:rPr lang="et-EE" dirty="0"/>
              <a:t> DVD </a:t>
            </a:r>
            <a:r>
              <a:rPr lang="et-EE" dirty="0" err="1"/>
              <a:t>Michiganfest</a:t>
            </a:r>
            <a:r>
              <a:rPr lang="et-EE" dirty="0"/>
              <a:t> 2002.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75FBD-A2BB-4905-A3D5-6D1618BE3B5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6509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t-EE" dirty="0" err="1"/>
              <a:t>Our</a:t>
            </a:r>
            <a:r>
              <a:rPr lang="et-EE" dirty="0"/>
              <a:t> </a:t>
            </a:r>
            <a:r>
              <a:rPr lang="et-EE" dirty="0" err="1"/>
              <a:t>goal</a:t>
            </a:r>
            <a:r>
              <a:rPr lang="et-EE" dirty="0"/>
              <a:t> </a:t>
            </a:r>
            <a:r>
              <a:rPr lang="et-EE" dirty="0" err="1"/>
              <a:t>was</a:t>
            </a:r>
            <a:r>
              <a:rPr lang="et-EE" dirty="0"/>
              <a:t> </a:t>
            </a:r>
            <a:r>
              <a:rPr lang="et-EE" dirty="0" err="1"/>
              <a:t>to</a:t>
            </a:r>
            <a:r>
              <a:rPr lang="et-EE" dirty="0"/>
              <a:t> </a:t>
            </a:r>
            <a:r>
              <a:rPr lang="et-EE" dirty="0" err="1"/>
              <a:t>create</a:t>
            </a:r>
            <a:r>
              <a:rPr lang="et-EE" dirty="0"/>
              <a:t> a </a:t>
            </a:r>
            <a:r>
              <a:rPr lang="et-EE" dirty="0" err="1"/>
              <a:t>recommendation</a:t>
            </a:r>
            <a:r>
              <a:rPr lang="et-EE" dirty="0"/>
              <a:t> </a:t>
            </a:r>
            <a:r>
              <a:rPr lang="et-EE" dirty="0" err="1"/>
              <a:t>system</a:t>
            </a:r>
            <a:r>
              <a:rPr lang="et-EE" dirty="0"/>
              <a:t> </a:t>
            </a:r>
            <a:r>
              <a:rPr lang="et-EE" dirty="0" err="1"/>
              <a:t>ourselves</a:t>
            </a:r>
            <a:r>
              <a:rPr lang="et-EE" dirty="0"/>
              <a:t> and </a:t>
            </a:r>
            <a:r>
              <a:rPr lang="et-EE" dirty="0" err="1"/>
              <a:t>this</a:t>
            </a:r>
            <a:r>
              <a:rPr lang="et-EE" dirty="0"/>
              <a:t> </a:t>
            </a:r>
            <a:r>
              <a:rPr lang="et-EE" dirty="0" err="1"/>
              <a:t>worked</a:t>
            </a:r>
            <a:r>
              <a:rPr lang="et-EE" dirty="0"/>
              <a:t> </a:t>
            </a:r>
            <a:r>
              <a:rPr lang="et-EE" dirty="0" err="1"/>
              <a:t>great</a:t>
            </a:r>
            <a:r>
              <a:rPr lang="et-EE" dirty="0"/>
              <a:t>. The </a:t>
            </a:r>
            <a:r>
              <a:rPr lang="et-EE" dirty="0" err="1"/>
              <a:t>dataset</a:t>
            </a:r>
            <a:r>
              <a:rPr lang="et-EE" dirty="0"/>
              <a:t> </a:t>
            </a:r>
            <a:r>
              <a:rPr lang="et-EE" dirty="0" err="1"/>
              <a:t>wasn’t</a:t>
            </a:r>
            <a:r>
              <a:rPr lang="et-EE" dirty="0"/>
              <a:t> </a:t>
            </a:r>
            <a:r>
              <a:rPr lang="et-EE" dirty="0" err="1"/>
              <a:t>ideal</a:t>
            </a:r>
            <a:r>
              <a:rPr lang="et-EE" dirty="0"/>
              <a:t> as real </a:t>
            </a:r>
            <a:r>
              <a:rPr lang="et-EE" dirty="0" err="1"/>
              <a:t>world</a:t>
            </a:r>
            <a:r>
              <a:rPr lang="et-EE" dirty="0"/>
              <a:t> </a:t>
            </a:r>
            <a:r>
              <a:rPr lang="et-EE" dirty="0" err="1"/>
              <a:t>data</a:t>
            </a:r>
            <a:r>
              <a:rPr lang="et-EE" dirty="0"/>
              <a:t> </a:t>
            </a:r>
            <a:r>
              <a:rPr lang="et-EE" dirty="0" err="1"/>
              <a:t>often</a:t>
            </a:r>
            <a:r>
              <a:rPr lang="et-EE" dirty="0"/>
              <a:t> </a:t>
            </a:r>
            <a:r>
              <a:rPr lang="et-EE" dirty="0" err="1"/>
              <a:t>isn’t</a:t>
            </a:r>
            <a:r>
              <a:rPr lang="et-EE" dirty="0"/>
              <a:t>. So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recommendations</a:t>
            </a:r>
            <a:r>
              <a:rPr lang="et-EE" dirty="0"/>
              <a:t> are </a:t>
            </a:r>
            <a:r>
              <a:rPr lang="et-EE" dirty="0" err="1"/>
              <a:t>sometimes</a:t>
            </a:r>
            <a:r>
              <a:rPr lang="et-EE" dirty="0"/>
              <a:t> a </a:t>
            </a:r>
            <a:r>
              <a:rPr lang="et-EE" dirty="0" err="1"/>
              <a:t>little</a:t>
            </a:r>
            <a:r>
              <a:rPr lang="et-EE" dirty="0"/>
              <a:t> </a:t>
            </a:r>
            <a:r>
              <a:rPr lang="et-EE" dirty="0" err="1"/>
              <a:t>questionable</a:t>
            </a:r>
            <a:r>
              <a:rPr lang="et-EE" dirty="0"/>
              <a:t> </a:t>
            </a:r>
            <a:r>
              <a:rPr lang="et-EE" dirty="0" err="1"/>
              <a:t>from</a:t>
            </a:r>
            <a:r>
              <a:rPr lang="et-EE" dirty="0"/>
              <a:t> a </a:t>
            </a:r>
            <a:r>
              <a:rPr lang="et-EE" dirty="0" err="1"/>
              <a:t>human</a:t>
            </a:r>
            <a:r>
              <a:rPr lang="et-EE" dirty="0"/>
              <a:t> </a:t>
            </a:r>
            <a:r>
              <a:rPr lang="et-EE" dirty="0" err="1"/>
              <a:t>perspective</a:t>
            </a:r>
            <a:r>
              <a:rPr lang="et-EE" dirty="0"/>
              <a:t>.</a:t>
            </a:r>
          </a:p>
          <a:p>
            <a:endParaRPr lang="et-EE" dirty="0"/>
          </a:p>
          <a:p>
            <a:r>
              <a:rPr lang="et-EE" dirty="0"/>
              <a:t>In </a:t>
            </a:r>
            <a:r>
              <a:rPr lang="et-EE" dirty="0" err="1"/>
              <a:t>this</a:t>
            </a:r>
            <a:r>
              <a:rPr lang="et-EE" dirty="0"/>
              <a:t> </a:t>
            </a:r>
            <a:r>
              <a:rPr lang="et-EE" dirty="0" err="1"/>
              <a:t>project</a:t>
            </a:r>
            <a:r>
              <a:rPr lang="et-EE" dirty="0"/>
              <a:t> </a:t>
            </a:r>
            <a:r>
              <a:rPr lang="et-EE" dirty="0" err="1"/>
              <a:t>we</a:t>
            </a:r>
            <a:r>
              <a:rPr lang="et-EE" dirty="0"/>
              <a:t> </a:t>
            </a:r>
            <a:r>
              <a:rPr lang="et-EE" dirty="0" err="1"/>
              <a:t>transformed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original</a:t>
            </a:r>
            <a:r>
              <a:rPr lang="et-EE" dirty="0"/>
              <a:t> </a:t>
            </a:r>
            <a:r>
              <a:rPr lang="et-EE" dirty="0" err="1"/>
              <a:t>dataset</a:t>
            </a:r>
            <a:r>
              <a:rPr lang="et-EE" dirty="0"/>
              <a:t> </a:t>
            </a:r>
            <a:r>
              <a:rPr lang="et-EE" dirty="0" err="1"/>
              <a:t>to</a:t>
            </a:r>
            <a:r>
              <a:rPr lang="et-EE" dirty="0"/>
              <a:t> diferent </a:t>
            </a:r>
            <a:r>
              <a:rPr lang="et-EE" dirty="0" err="1"/>
              <a:t>edge</a:t>
            </a:r>
            <a:r>
              <a:rPr lang="et-EE" dirty="0"/>
              <a:t> </a:t>
            </a:r>
            <a:r>
              <a:rPr lang="et-EE" dirty="0" err="1"/>
              <a:t>lists</a:t>
            </a:r>
            <a:r>
              <a:rPr lang="et-EE" dirty="0"/>
              <a:t>, </a:t>
            </a:r>
            <a:r>
              <a:rPr lang="et-EE" dirty="0" err="1"/>
              <a:t>created</a:t>
            </a:r>
            <a:r>
              <a:rPr lang="et-EE" dirty="0"/>
              <a:t> diferent </a:t>
            </a:r>
            <a:r>
              <a:rPr lang="et-EE" dirty="0" err="1"/>
              <a:t>types</a:t>
            </a:r>
            <a:r>
              <a:rPr lang="et-EE" dirty="0"/>
              <a:t> of </a:t>
            </a:r>
            <a:r>
              <a:rPr lang="et-EE" dirty="0" err="1"/>
              <a:t>graphs</a:t>
            </a:r>
            <a:r>
              <a:rPr lang="et-EE" dirty="0"/>
              <a:t> and </a:t>
            </a:r>
            <a:r>
              <a:rPr lang="et-EE" dirty="0" err="1"/>
              <a:t>tried</a:t>
            </a:r>
            <a:r>
              <a:rPr lang="et-EE" dirty="0"/>
              <a:t> diferent </a:t>
            </a:r>
            <a:r>
              <a:rPr lang="et-EE" dirty="0" err="1"/>
              <a:t>models</a:t>
            </a:r>
            <a:r>
              <a:rPr lang="et-EE" dirty="0"/>
              <a:t> </a:t>
            </a:r>
            <a:r>
              <a:rPr lang="et-EE" dirty="0" err="1"/>
              <a:t>to</a:t>
            </a:r>
            <a:r>
              <a:rPr lang="et-EE" dirty="0"/>
              <a:t> </a:t>
            </a:r>
            <a:r>
              <a:rPr lang="et-EE" dirty="0" err="1"/>
              <a:t>generate</a:t>
            </a:r>
            <a:r>
              <a:rPr lang="et-EE" dirty="0"/>
              <a:t> </a:t>
            </a:r>
            <a:r>
              <a:rPr lang="et-EE" dirty="0" err="1"/>
              <a:t>embeddings</a:t>
            </a:r>
            <a:r>
              <a:rPr lang="et-EE" dirty="0"/>
              <a:t> </a:t>
            </a:r>
            <a:r>
              <a:rPr lang="et-EE" dirty="0" err="1"/>
              <a:t>for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nodes</a:t>
            </a:r>
            <a:r>
              <a:rPr lang="et-EE" dirty="0"/>
              <a:t>. </a:t>
            </a:r>
            <a:r>
              <a:rPr lang="et-EE" dirty="0" err="1"/>
              <a:t>We</a:t>
            </a:r>
            <a:r>
              <a:rPr lang="et-EE" dirty="0"/>
              <a:t> </a:t>
            </a:r>
            <a:r>
              <a:rPr lang="et-EE" dirty="0" err="1"/>
              <a:t>had</a:t>
            </a:r>
            <a:r>
              <a:rPr lang="et-EE" dirty="0"/>
              <a:t> </a:t>
            </a:r>
            <a:r>
              <a:rPr lang="et-EE" dirty="0" err="1"/>
              <a:t>more</a:t>
            </a:r>
            <a:r>
              <a:rPr lang="et-EE" dirty="0"/>
              <a:t> </a:t>
            </a:r>
            <a:r>
              <a:rPr lang="et-EE" dirty="0" err="1"/>
              <a:t>node</a:t>
            </a:r>
            <a:r>
              <a:rPr lang="et-EE" dirty="0"/>
              <a:t> </a:t>
            </a:r>
            <a:r>
              <a:rPr lang="et-EE" dirty="0" err="1"/>
              <a:t>features</a:t>
            </a:r>
            <a:r>
              <a:rPr lang="et-EE" dirty="0"/>
              <a:t> and </a:t>
            </a:r>
            <a:r>
              <a:rPr lang="et-EE" dirty="0" err="1"/>
              <a:t>edge</a:t>
            </a:r>
            <a:r>
              <a:rPr lang="et-EE" dirty="0"/>
              <a:t> </a:t>
            </a:r>
            <a:r>
              <a:rPr lang="et-EE" dirty="0" err="1"/>
              <a:t>lists</a:t>
            </a:r>
            <a:r>
              <a:rPr lang="et-EE" dirty="0"/>
              <a:t> </a:t>
            </a:r>
            <a:r>
              <a:rPr lang="et-EE" dirty="0" err="1"/>
              <a:t>to</a:t>
            </a:r>
            <a:r>
              <a:rPr lang="et-EE" dirty="0"/>
              <a:t> </a:t>
            </a:r>
            <a:r>
              <a:rPr lang="et-EE" dirty="0" err="1"/>
              <a:t>create</a:t>
            </a:r>
            <a:r>
              <a:rPr lang="et-EE" dirty="0"/>
              <a:t> diferent </a:t>
            </a:r>
            <a:r>
              <a:rPr lang="et-EE" dirty="0" err="1"/>
              <a:t>type</a:t>
            </a:r>
            <a:r>
              <a:rPr lang="et-EE" dirty="0"/>
              <a:t> of </a:t>
            </a:r>
            <a:r>
              <a:rPr lang="et-EE" dirty="0" err="1"/>
              <a:t>graphs</a:t>
            </a:r>
            <a:r>
              <a:rPr lang="et-EE" dirty="0"/>
              <a:t>. For </a:t>
            </a:r>
            <a:r>
              <a:rPr lang="et-EE" dirty="0" err="1"/>
              <a:t>those</a:t>
            </a:r>
            <a:r>
              <a:rPr lang="et-EE" dirty="0"/>
              <a:t> </a:t>
            </a:r>
            <a:r>
              <a:rPr lang="et-EE" dirty="0" err="1"/>
              <a:t>graphs</a:t>
            </a:r>
            <a:r>
              <a:rPr lang="et-EE" dirty="0"/>
              <a:t> diferent </a:t>
            </a:r>
            <a:r>
              <a:rPr lang="et-EE" dirty="0" err="1"/>
              <a:t>models</a:t>
            </a:r>
            <a:r>
              <a:rPr lang="et-EE" dirty="0"/>
              <a:t> </a:t>
            </a:r>
            <a:r>
              <a:rPr lang="et-EE" dirty="0" err="1"/>
              <a:t>for</a:t>
            </a:r>
            <a:r>
              <a:rPr lang="et-EE" dirty="0"/>
              <a:t> </a:t>
            </a:r>
            <a:r>
              <a:rPr lang="et-EE" dirty="0" err="1"/>
              <a:t>embeddings</a:t>
            </a:r>
            <a:r>
              <a:rPr lang="et-EE" dirty="0"/>
              <a:t> </a:t>
            </a:r>
            <a:r>
              <a:rPr lang="et-EE" dirty="0" err="1"/>
              <a:t>would</a:t>
            </a:r>
            <a:r>
              <a:rPr lang="et-EE" dirty="0"/>
              <a:t> have </a:t>
            </a:r>
            <a:r>
              <a:rPr lang="et-EE" dirty="0" err="1"/>
              <a:t>to</a:t>
            </a:r>
            <a:r>
              <a:rPr lang="et-EE" dirty="0"/>
              <a:t> </a:t>
            </a:r>
            <a:r>
              <a:rPr lang="et-EE" dirty="0" err="1"/>
              <a:t>be</a:t>
            </a:r>
            <a:r>
              <a:rPr lang="et-EE" dirty="0"/>
              <a:t> </a:t>
            </a:r>
            <a:r>
              <a:rPr lang="et-EE" dirty="0" err="1"/>
              <a:t>used</a:t>
            </a:r>
            <a:r>
              <a:rPr lang="et-EE" dirty="0"/>
              <a:t>. All </a:t>
            </a:r>
            <a:r>
              <a:rPr lang="et-EE" dirty="0" err="1"/>
              <a:t>these</a:t>
            </a:r>
            <a:r>
              <a:rPr lang="et-EE" dirty="0"/>
              <a:t> </a:t>
            </a:r>
            <a:r>
              <a:rPr lang="et-EE" dirty="0" err="1"/>
              <a:t>opportunities</a:t>
            </a:r>
            <a:r>
              <a:rPr lang="et-EE" dirty="0"/>
              <a:t> </a:t>
            </a:r>
            <a:r>
              <a:rPr lang="et-EE" dirty="0" err="1"/>
              <a:t>for</a:t>
            </a:r>
            <a:r>
              <a:rPr lang="et-EE" dirty="0"/>
              <a:t> </a:t>
            </a:r>
            <a:r>
              <a:rPr lang="et-EE" dirty="0" err="1"/>
              <a:t>future</a:t>
            </a:r>
            <a:r>
              <a:rPr lang="et-EE" dirty="0"/>
              <a:t> </a:t>
            </a:r>
            <a:r>
              <a:rPr lang="et-EE" dirty="0" err="1"/>
              <a:t>work</a:t>
            </a:r>
            <a:r>
              <a:rPr lang="et-EE" dirty="0"/>
              <a:t> </a:t>
            </a:r>
            <a:r>
              <a:rPr lang="et-EE" dirty="0" err="1"/>
              <a:t>is</a:t>
            </a:r>
            <a:r>
              <a:rPr lang="et-EE" dirty="0"/>
              <a:t> </a:t>
            </a:r>
            <a:r>
              <a:rPr lang="et-EE" dirty="0" err="1"/>
              <a:t>shown</a:t>
            </a:r>
            <a:r>
              <a:rPr lang="et-EE" dirty="0"/>
              <a:t> in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methodology</a:t>
            </a:r>
            <a:r>
              <a:rPr lang="et-EE" dirty="0"/>
              <a:t> </a:t>
            </a:r>
            <a:r>
              <a:rPr lang="et-EE" dirty="0" err="1"/>
              <a:t>flowchart</a:t>
            </a:r>
            <a:r>
              <a:rPr lang="et-EE" dirty="0"/>
              <a:t> as </a:t>
            </a:r>
            <a:r>
              <a:rPr lang="et-EE" dirty="0" err="1"/>
              <a:t>grey</a:t>
            </a:r>
            <a:r>
              <a:rPr lang="et-EE" dirty="0"/>
              <a:t>.</a:t>
            </a:r>
          </a:p>
          <a:p>
            <a:endParaRPr lang="et-EE" dirty="0"/>
          </a:p>
          <a:p>
            <a:r>
              <a:rPr lang="et-EE" dirty="0" err="1"/>
              <a:t>We</a:t>
            </a:r>
            <a:r>
              <a:rPr lang="et-EE" dirty="0"/>
              <a:t> </a:t>
            </a:r>
            <a:r>
              <a:rPr lang="et-EE" dirty="0" err="1"/>
              <a:t>did</a:t>
            </a:r>
            <a:r>
              <a:rPr lang="et-EE" dirty="0"/>
              <a:t> </a:t>
            </a:r>
            <a:r>
              <a:rPr lang="et-EE" dirty="0" err="1"/>
              <a:t>invest</a:t>
            </a:r>
            <a:r>
              <a:rPr lang="et-EE" dirty="0"/>
              <a:t> a </a:t>
            </a:r>
            <a:r>
              <a:rPr lang="et-EE" dirty="0" err="1"/>
              <a:t>decent</a:t>
            </a:r>
            <a:r>
              <a:rPr lang="et-EE" dirty="0"/>
              <a:t> </a:t>
            </a:r>
            <a:r>
              <a:rPr lang="et-EE" dirty="0" err="1"/>
              <a:t>amount</a:t>
            </a:r>
            <a:r>
              <a:rPr lang="et-EE" dirty="0"/>
              <a:t> of </a:t>
            </a:r>
            <a:r>
              <a:rPr lang="et-EE" dirty="0" err="1"/>
              <a:t>time</a:t>
            </a:r>
            <a:r>
              <a:rPr lang="et-EE" dirty="0"/>
              <a:t> </a:t>
            </a:r>
            <a:r>
              <a:rPr lang="et-EE" dirty="0" err="1"/>
              <a:t>to</a:t>
            </a:r>
            <a:r>
              <a:rPr lang="et-EE" dirty="0"/>
              <a:t> </a:t>
            </a:r>
            <a:r>
              <a:rPr lang="et-EE" dirty="0" err="1"/>
              <a:t>try</a:t>
            </a:r>
            <a:r>
              <a:rPr lang="et-EE" dirty="0"/>
              <a:t> </a:t>
            </a:r>
            <a:r>
              <a:rPr lang="et-EE" dirty="0" err="1"/>
              <a:t>to</a:t>
            </a:r>
            <a:r>
              <a:rPr lang="et-EE" dirty="0"/>
              <a:t> </a:t>
            </a:r>
            <a:r>
              <a:rPr lang="et-EE" dirty="0" err="1"/>
              <a:t>implement</a:t>
            </a:r>
            <a:r>
              <a:rPr lang="et-EE" dirty="0"/>
              <a:t> </a:t>
            </a:r>
            <a:r>
              <a:rPr lang="et-EE" dirty="0" err="1"/>
              <a:t>PinSage</a:t>
            </a:r>
            <a:r>
              <a:rPr lang="et-EE" dirty="0"/>
              <a:t> </a:t>
            </a:r>
            <a:r>
              <a:rPr lang="et-EE" dirty="0" err="1"/>
              <a:t>for</a:t>
            </a:r>
            <a:r>
              <a:rPr lang="et-EE" dirty="0"/>
              <a:t> </a:t>
            </a:r>
            <a:r>
              <a:rPr lang="et-EE" dirty="0" err="1"/>
              <a:t>Bipartite</a:t>
            </a:r>
            <a:r>
              <a:rPr lang="et-EE" dirty="0"/>
              <a:t> </a:t>
            </a:r>
            <a:r>
              <a:rPr lang="et-EE" dirty="0" err="1"/>
              <a:t>graph</a:t>
            </a:r>
            <a:r>
              <a:rPr lang="et-EE" dirty="0"/>
              <a:t> </a:t>
            </a:r>
            <a:r>
              <a:rPr lang="et-EE" dirty="0" err="1"/>
              <a:t>created</a:t>
            </a:r>
            <a:r>
              <a:rPr lang="et-EE" dirty="0"/>
              <a:t> </a:t>
            </a:r>
            <a:r>
              <a:rPr lang="et-EE" dirty="0" err="1"/>
              <a:t>using</a:t>
            </a:r>
            <a:r>
              <a:rPr lang="et-EE" dirty="0"/>
              <a:t> </a:t>
            </a:r>
            <a:r>
              <a:rPr lang="et-EE" dirty="0" err="1"/>
              <a:t>B_links</a:t>
            </a:r>
            <a:r>
              <a:rPr lang="et-EE" dirty="0"/>
              <a:t> </a:t>
            </a:r>
            <a:r>
              <a:rPr lang="et-EE" dirty="0" err="1"/>
              <a:t>edgelist</a:t>
            </a:r>
            <a:r>
              <a:rPr lang="et-EE" dirty="0"/>
              <a:t>, </a:t>
            </a:r>
            <a:r>
              <a:rPr lang="et-EE" dirty="0" err="1"/>
              <a:t>but</a:t>
            </a:r>
            <a:r>
              <a:rPr lang="et-EE" dirty="0"/>
              <a:t> </a:t>
            </a:r>
            <a:r>
              <a:rPr lang="et-EE" dirty="0" err="1"/>
              <a:t>ran</a:t>
            </a:r>
            <a:r>
              <a:rPr lang="et-EE" dirty="0"/>
              <a:t> </a:t>
            </a:r>
            <a:r>
              <a:rPr lang="et-EE" dirty="0" err="1"/>
              <a:t>into</a:t>
            </a:r>
            <a:r>
              <a:rPr lang="et-EE" dirty="0"/>
              <a:t> </a:t>
            </a:r>
            <a:r>
              <a:rPr lang="et-EE" dirty="0" err="1"/>
              <a:t>some</a:t>
            </a:r>
            <a:r>
              <a:rPr lang="et-EE" dirty="0"/>
              <a:t> </a:t>
            </a:r>
            <a:r>
              <a:rPr lang="et-EE" dirty="0" err="1"/>
              <a:t>issues</a:t>
            </a:r>
            <a:r>
              <a:rPr lang="et-EE" dirty="0"/>
              <a:t> and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results</a:t>
            </a:r>
            <a:r>
              <a:rPr lang="et-EE" dirty="0"/>
              <a:t> are </a:t>
            </a:r>
            <a:r>
              <a:rPr lang="et-EE" dirty="0" err="1"/>
              <a:t>therefore</a:t>
            </a:r>
            <a:r>
              <a:rPr lang="et-EE" dirty="0"/>
              <a:t> </a:t>
            </a:r>
            <a:r>
              <a:rPr lang="et-EE" dirty="0" err="1"/>
              <a:t>not</a:t>
            </a:r>
            <a:r>
              <a:rPr lang="et-EE" dirty="0"/>
              <a:t> </a:t>
            </a:r>
            <a:r>
              <a:rPr lang="et-EE" dirty="0" err="1"/>
              <a:t>shown</a:t>
            </a:r>
            <a:r>
              <a:rPr lang="et-EE" dirty="0"/>
              <a:t> in </a:t>
            </a:r>
            <a:r>
              <a:rPr lang="et-EE" dirty="0" err="1"/>
              <a:t>this</a:t>
            </a:r>
            <a:r>
              <a:rPr lang="et-EE" dirty="0"/>
              <a:t> </a:t>
            </a:r>
            <a:r>
              <a:rPr lang="et-EE" dirty="0" err="1"/>
              <a:t>project</a:t>
            </a:r>
            <a:r>
              <a:rPr lang="et-EE" dirty="0"/>
              <a:t> </a:t>
            </a:r>
            <a:r>
              <a:rPr lang="et-EE" dirty="0" err="1"/>
              <a:t>presentation</a:t>
            </a:r>
            <a:r>
              <a:rPr lang="et-EE" dirty="0"/>
              <a:t>.</a:t>
            </a:r>
          </a:p>
          <a:p>
            <a:endParaRPr lang="et-EE" dirty="0"/>
          </a:p>
          <a:p>
            <a:r>
              <a:rPr lang="et-EE" dirty="0" err="1"/>
              <a:t>However</a:t>
            </a:r>
            <a:r>
              <a:rPr lang="et-EE" dirty="0"/>
              <a:t>, </a:t>
            </a:r>
            <a:r>
              <a:rPr lang="et-EE" dirty="0" err="1"/>
              <a:t>we</a:t>
            </a:r>
            <a:r>
              <a:rPr lang="et-EE" dirty="0"/>
              <a:t> </a:t>
            </a:r>
            <a:r>
              <a:rPr lang="et-EE" dirty="0" err="1"/>
              <a:t>did</a:t>
            </a:r>
            <a:r>
              <a:rPr lang="et-EE" dirty="0"/>
              <a:t> </a:t>
            </a:r>
            <a:r>
              <a:rPr lang="et-EE" dirty="0" err="1"/>
              <a:t>learn</a:t>
            </a:r>
            <a:r>
              <a:rPr lang="et-EE" dirty="0"/>
              <a:t> a </a:t>
            </a:r>
            <a:r>
              <a:rPr lang="et-EE" dirty="0" err="1"/>
              <a:t>lot</a:t>
            </a:r>
            <a:r>
              <a:rPr lang="et-EE" dirty="0"/>
              <a:t> and </a:t>
            </a:r>
            <a:r>
              <a:rPr lang="et-EE" dirty="0" err="1"/>
              <a:t>there</a:t>
            </a:r>
            <a:r>
              <a:rPr lang="et-EE" dirty="0"/>
              <a:t> </a:t>
            </a:r>
            <a:r>
              <a:rPr lang="et-EE" dirty="0" err="1"/>
              <a:t>is</a:t>
            </a:r>
            <a:r>
              <a:rPr lang="et-EE" dirty="0"/>
              <a:t> a </a:t>
            </a:r>
            <a:r>
              <a:rPr lang="et-EE" dirty="0" err="1"/>
              <a:t>possibility</a:t>
            </a:r>
            <a:r>
              <a:rPr lang="et-EE" dirty="0"/>
              <a:t> of </a:t>
            </a:r>
            <a:r>
              <a:rPr lang="et-EE" dirty="0" err="1"/>
              <a:t>master</a:t>
            </a:r>
            <a:r>
              <a:rPr lang="et-EE" dirty="0"/>
              <a:t> </a:t>
            </a:r>
            <a:r>
              <a:rPr lang="et-EE" dirty="0" err="1"/>
              <a:t>thesis</a:t>
            </a:r>
            <a:r>
              <a:rPr lang="et-EE" dirty="0"/>
              <a:t> </a:t>
            </a:r>
            <a:r>
              <a:rPr lang="et-EE" dirty="0" err="1"/>
              <a:t>emerging</a:t>
            </a:r>
            <a:r>
              <a:rPr lang="et-EE" dirty="0"/>
              <a:t> </a:t>
            </a:r>
            <a:r>
              <a:rPr lang="et-EE" dirty="0" err="1"/>
              <a:t>from</a:t>
            </a:r>
            <a:r>
              <a:rPr lang="et-EE" dirty="0"/>
              <a:t> </a:t>
            </a:r>
            <a:r>
              <a:rPr lang="et-EE" dirty="0" err="1"/>
              <a:t>this</a:t>
            </a:r>
            <a:r>
              <a:rPr lang="et-EE" dirty="0"/>
              <a:t> </a:t>
            </a:r>
            <a:r>
              <a:rPr lang="et-EE" dirty="0" err="1"/>
              <a:t>work</a:t>
            </a:r>
            <a:r>
              <a:rPr lang="et-EE" dirty="0"/>
              <a:t>.</a:t>
            </a:r>
          </a:p>
          <a:p>
            <a:endParaRPr lang="et-EE" dirty="0"/>
          </a:p>
          <a:p>
            <a:r>
              <a:rPr lang="et-EE" dirty="0"/>
              <a:t>The link </a:t>
            </a:r>
            <a:r>
              <a:rPr lang="et-EE" dirty="0" err="1"/>
              <a:t>to</a:t>
            </a:r>
            <a:r>
              <a:rPr lang="et-EE" dirty="0"/>
              <a:t> </a:t>
            </a:r>
            <a:r>
              <a:rPr lang="et-EE" dirty="0" err="1"/>
              <a:t>our</a:t>
            </a:r>
            <a:r>
              <a:rPr lang="et-EE" dirty="0"/>
              <a:t> </a:t>
            </a:r>
            <a:r>
              <a:rPr lang="et-EE" dirty="0" err="1"/>
              <a:t>Github</a:t>
            </a:r>
            <a:r>
              <a:rPr lang="et-EE" dirty="0"/>
              <a:t> </a:t>
            </a:r>
            <a:r>
              <a:rPr lang="et-EE" dirty="0" err="1"/>
              <a:t>repository</a:t>
            </a:r>
            <a:r>
              <a:rPr lang="et-EE" dirty="0"/>
              <a:t> </a:t>
            </a:r>
            <a:r>
              <a:rPr lang="et-EE" dirty="0" err="1"/>
              <a:t>is</a:t>
            </a:r>
            <a:r>
              <a:rPr lang="et-EE" dirty="0"/>
              <a:t> </a:t>
            </a:r>
            <a:r>
              <a:rPr lang="et-EE" dirty="0" err="1"/>
              <a:t>also</a:t>
            </a:r>
            <a:r>
              <a:rPr lang="et-EE" dirty="0"/>
              <a:t> </a:t>
            </a:r>
            <a:r>
              <a:rPr lang="et-EE" dirty="0" err="1"/>
              <a:t>given</a:t>
            </a:r>
            <a:r>
              <a:rPr lang="et-EE" dirty="0"/>
              <a:t> </a:t>
            </a:r>
            <a:r>
              <a:rPr lang="et-EE" dirty="0" err="1"/>
              <a:t>here</a:t>
            </a:r>
            <a:r>
              <a:rPr lang="et-EE" dirty="0"/>
              <a:t>.</a:t>
            </a:r>
          </a:p>
          <a:p>
            <a:endParaRPr lang="et-EE" dirty="0"/>
          </a:p>
          <a:p>
            <a:r>
              <a:rPr lang="et-EE" dirty="0" err="1"/>
              <a:t>Thank</a:t>
            </a:r>
            <a:r>
              <a:rPr lang="et-EE" dirty="0"/>
              <a:t> </a:t>
            </a:r>
            <a:r>
              <a:rPr lang="et-EE" dirty="0" err="1"/>
              <a:t>you</a:t>
            </a:r>
            <a:r>
              <a:rPr lang="et-EE" dirty="0"/>
              <a:t>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75FBD-A2BB-4905-A3D5-6D1618BE3B5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1412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D5EC7-0B40-A3DB-C1AE-300068F2D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9F367-FC7B-1710-E03B-8D9FE1E225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D1D08-58CF-E047-A2A0-66DFA7E6C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3F1C9-E981-2396-66D8-E9EF9AB36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E909F-FC08-896C-F58F-B0FCA67EF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53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0207E-0E05-F74E-C6F8-6E3541202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A54C75-3B88-1B70-EEAF-9144268B4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CEFE5-7187-6A8D-AF00-219A63AC9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D9B28-C530-DE52-AA78-C788EE262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3B87C-C6D5-62B8-E4B5-EC5AAEED7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108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DA5B6F-7DA5-E23D-12C2-1B12B3C028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2E9E1B-A75D-AEEC-6EFF-A5DA5C5BDA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9C428-5B64-479D-1957-517B6D7AF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096C-64ED-4153-A483-5C02E44AD5C3}" type="datetime1">
              <a:rPr lang="en-US" smtClean="0"/>
              <a:t>5/19/2022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1938F-58B9-A730-2CF0-7DC62B433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E4C2B-7DCB-1F1B-E709-185AB3C18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19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C1E39-55EB-F3D7-54BE-292CD93E6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552C8-0533-9C80-61C5-F0D0F8672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B8C57-3833-F0A1-1CC3-E0754277F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9C64D-103A-E18E-2FD9-137597897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75990-BFCD-ACED-41B5-A0F38A029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588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F7CE-FFB7-C95F-5D80-F0FFF6C0F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BBCD8-9F36-3FE8-29F6-5E56E4674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39942-4768-FB0C-0680-CEDEEC081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5/19/2022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0A7EF-C643-B896-9F23-4F7B78D24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54763-66BC-F233-0B6D-0B640FDC3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1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B1117-E43E-553E-57F4-6D0ACA21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E800F-5B2A-0633-E03D-0457734729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5BA343-79BD-FFE1-E532-A4511E57C5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EB90E8-EA19-8694-3601-7961BACC9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5/19/2022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A0E279-C07A-7BF0-ED71-F810C6E2C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A2DEE7-02B8-20D4-9225-3079856D1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14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A0E11-C118-9E1A-741B-06BE308E3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0AFD0-9C93-435A-8CA4-0930C52B3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47F061-0491-B152-935B-81FFCEEB8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FEBDE1-54CB-AEBF-47FC-274DA70CA3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CB9B83-D0CF-0A26-FE96-5C5C89AADF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2AB1E3-2052-06AF-B20D-0692C91A1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5/19/2022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B9C175-8C73-F3FD-1271-524FD3500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F8D27A-8ADC-EC13-A40E-09A69C889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91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54492-55EC-3EB7-3866-C872CEF38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BBC633-F209-0791-338D-966D36D6B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5/19/2022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51850A-6B51-245D-A888-6398FCA88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2C1EF3-8B41-BBC9-A382-56C7BF028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804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0A1652-0587-7A51-66D6-A4CF64737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5/19/2022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4CB186-986E-8E73-3854-B9245060A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2B3B4-FF26-BA9B-22D1-041A90857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247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27B65-91F4-51E1-E44E-73F9A370F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07F94-1319-35F7-1C1B-8077F91FB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4D01C6-F1F1-921F-E6A1-803C008C5F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67A780-2427-B127-48C6-FF04B9AA1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5/19/2022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7DB70F-9330-42A3-5B30-93E0049ED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DD6956-CBBF-9906-E258-FF0EAB2B2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14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41475-5B2B-893F-5028-B72858099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FB03F2-4BAE-357D-A7DD-C8FDD350C0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79788B-0E63-9AEC-A0CE-9350CC2851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DCD0DF-0850-F938-BB6F-315B23BEF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5/19/2022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180BEB-9AA0-5AF9-50C0-2F550CBD8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557099-0F2D-E3F2-8D9E-F86FA8243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60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FAFF04-6F86-9E73-3BB2-418355F4B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039B3E-FAE4-ED76-CF27-D8527012B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6CD0D-0BB9-0952-C07B-EC45E1B0B5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5/19/2022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D0F53-C1D2-2491-36F4-5D70C1693A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9446A-1A95-9F53-F9EC-F26302488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456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4" r:id="rId1"/>
    <p:sldLayoutId id="2147484235" r:id="rId2"/>
    <p:sldLayoutId id="2147484236" r:id="rId3"/>
    <p:sldLayoutId id="2147484237" r:id="rId4"/>
    <p:sldLayoutId id="2147484238" r:id="rId5"/>
    <p:sldLayoutId id="2147484239" r:id="rId6"/>
    <p:sldLayoutId id="2147484240" r:id="rId7"/>
    <p:sldLayoutId id="2147484241" r:id="rId8"/>
    <p:sldLayoutId id="2147484242" r:id="rId9"/>
    <p:sldLayoutId id="2147484243" r:id="rId10"/>
    <p:sldLayoutId id="214748424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A271-1A3D-6E8A-6B95-F4453928FF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5172" y="1907593"/>
            <a:ext cx="5555624" cy="3042813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GB" b="1" dirty="0"/>
              <a:t>Graph Neural Network for Recommendation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AA7557-477F-7541-7A23-24A75BEF4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5172" y="3918443"/>
            <a:ext cx="5555624" cy="2063925"/>
          </a:xfrm>
        </p:spPr>
        <p:txBody>
          <a:bodyPr anchor="b">
            <a:normAutofit/>
          </a:bodyPr>
          <a:lstStyle/>
          <a:p>
            <a:pPr algn="l"/>
            <a:r>
              <a:rPr lang="en-GB" sz="2000" b="0" i="0" dirty="0">
                <a:solidFill>
                  <a:srgbClr val="D48B5B"/>
                </a:solidFill>
                <a:effectLst/>
                <a:latin typeface="Roboto" panose="02000000000000000000" pitchFamily="2" charset="0"/>
              </a:rPr>
              <a:t>Heidi Carolina </a:t>
            </a:r>
            <a:r>
              <a:rPr lang="en-GB" sz="2000" b="0" i="0" dirty="0" err="1">
                <a:solidFill>
                  <a:srgbClr val="D48B5B"/>
                </a:solidFill>
                <a:effectLst/>
                <a:latin typeface="Roboto" panose="02000000000000000000" pitchFamily="2" charset="0"/>
              </a:rPr>
              <a:t>Martinsaari</a:t>
            </a:r>
            <a:endParaRPr lang="et-EE" sz="2000" b="0" i="0" dirty="0">
              <a:solidFill>
                <a:srgbClr val="D48B5B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t-EE" sz="2000" dirty="0">
                <a:solidFill>
                  <a:srgbClr val="D48B5B"/>
                </a:solidFill>
                <a:latin typeface="Roboto" panose="02000000000000000000" pitchFamily="2" charset="0"/>
              </a:rPr>
              <a:t>Maris Häusler</a:t>
            </a:r>
            <a:endParaRPr lang="en-GB" sz="2000" dirty="0">
              <a:solidFill>
                <a:srgbClr val="D48B5B"/>
              </a:solidFill>
            </a:endParaRPr>
          </a:p>
        </p:txBody>
      </p:sp>
      <p:pic>
        <p:nvPicPr>
          <p:cNvPr id="47" name="Picture 3" descr="A network made up of connected lines and dots">
            <a:extLst>
              <a:ext uri="{FF2B5EF4-FFF2-40B4-BE49-F238E27FC236}">
                <a16:creationId xmlns:a16="http://schemas.microsoft.com/office/drawing/2014/main" id="{9F627B8F-D41C-E109-8470-02A888814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80000"/>
                    </a14:imgEffect>
                  </a14:imgLayer>
                </a14:imgProps>
              </a:ext>
            </a:extLst>
          </a:blip>
          <a:srcRect r="14034" b="2"/>
          <a:stretch/>
        </p:blipFill>
        <p:spPr>
          <a:xfrm>
            <a:off x="7425591" y="1"/>
            <a:ext cx="5899302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21504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A271-1A3D-6E8A-6B95-F4453928F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l"/>
            <a:r>
              <a:rPr lang="et-EE" b="1" dirty="0" err="1">
                <a:solidFill>
                  <a:srgbClr val="D48B5B"/>
                </a:solidFill>
              </a:rPr>
              <a:t>Problem</a:t>
            </a:r>
            <a:r>
              <a:rPr lang="et-EE" b="1" dirty="0">
                <a:solidFill>
                  <a:srgbClr val="D48B5B"/>
                </a:solidFill>
              </a:rPr>
              <a:t> and </a:t>
            </a:r>
            <a:r>
              <a:rPr lang="et-EE" b="1" dirty="0" err="1">
                <a:solidFill>
                  <a:srgbClr val="D48B5B"/>
                </a:solidFill>
              </a:rPr>
              <a:t>Motivation</a:t>
            </a:r>
            <a:endParaRPr lang="en-GB" b="1" dirty="0">
              <a:solidFill>
                <a:srgbClr val="D48B5B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AA7557-477F-7541-7A23-24A75BEF4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algn="l"/>
            <a:r>
              <a:rPr lang="et-EE" dirty="0" err="1"/>
              <a:t>Problem</a:t>
            </a:r>
            <a:r>
              <a:rPr lang="et-EE" dirty="0"/>
              <a:t>: </a:t>
            </a:r>
            <a:r>
              <a:rPr lang="et-EE" dirty="0" err="1"/>
              <a:t>What</a:t>
            </a:r>
            <a:r>
              <a:rPr lang="et-EE" dirty="0"/>
              <a:t> </a:t>
            </a:r>
            <a:r>
              <a:rPr lang="et-EE" dirty="0" err="1"/>
              <a:t>to</a:t>
            </a:r>
            <a:r>
              <a:rPr lang="et-EE" dirty="0"/>
              <a:t> </a:t>
            </a:r>
            <a:r>
              <a:rPr lang="et-EE" dirty="0" err="1"/>
              <a:t>consume</a:t>
            </a:r>
            <a:r>
              <a:rPr lang="et-EE" dirty="0"/>
              <a:t>?</a:t>
            </a:r>
          </a:p>
          <a:p>
            <a:pPr algn="l"/>
            <a:r>
              <a:rPr lang="et-EE" dirty="0"/>
              <a:t>Solution: </a:t>
            </a:r>
            <a:r>
              <a:rPr lang="et-EE" dirty="0" err="1"/>
              <a:t>Recommender</a:t>
            </a:r>
            <a:r>
              <a:rPr lang="et-EE" dirty="0"/>
              <a:t> </a:t>
            </a:r>
            <a:r>
              <a:rPr lang="et-EE" dirty="0" err="1"/>
              <a:t>system</a:t>
            </a:r>
            <a:endParaRPr lang="et-EE" dirty="0"/>
          </a:p>
          <a:p>
            <a:pPr algn="l"/>
            <a:endParaRPr lang="et-EE" dirty="0"/>
          </a:p>
          <a:p>
            <a:pPr algn="l"/>
            <a:endParaRPr lang="et-EE" dirty="0"/>
          </a:p>
          <a:p>
            <a:pPr algn="l"/>
            <a:r>
              <a:rPr lang="et-EE" dirty="0" err="1"/>
              <a:t>Motivation</a:t>
            </a:r>
            <a:r>
              <a:rPr lang="et-EE" dirty="0"/>
              <a:t>: </a:t>
            </a:r>
            <a:r>
              <a:rPr lang="et-EE" dirty="0" err="1"/>
              <a:t>Try</a:t>
            </a:r>
            <a:r>
              <a:rPr lang="et-EE" dirty="0"/>
              <a:t> </a:t>
            </a:r>
            <a:r>
              <a:rPr lang="et-EE" dirty="0" err="1"/>
              <a:t>it</a:t>
            </a:r>
            <a:r>
              <a:rPr lang="et-EE" dirty="0"/>
              <a:t> </a:t>
            </a:r>
            <a:r>
              <a:rPr lang="et-EE" dirty="0" err="1"/>
              <a:t>ourselves</a:t>
            </a:r>
            <a:r>
              <a:rPr lang="et-EE" dirty="0"/>
              <a:t>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4913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A271-1A3D-6E8A-6B95-F4453928F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l"/>
            <a:r>
              <a:rPr lang="et-EE" b="1" dirty="0" err="1">
                <a:solidFill>
                  <a:srgbClr val="D48B5B"/>
                </a:solidFill>
              </a:rPr>
              <a:t>Dataset</a:t>
            </a:r>
            <a:endParaRPr lang="en-GB" b="1" dirty="0">
              <a:solidFill>
                <a:srgbClr val="D48B5B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AA7557-477F-7541-7A23-24A75BEF4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38700" cy="4351338"/>
          </a:xfrm>
        </p:spPr>
        <p:txBody>
          <a:bodyPr anchor="t">
            <a:normAutofit/>
          </a:bodyPr>
          <a:lstStyle/>
          <a:p>
            <a:pPr algn="l"/>
            <a:r>
              <a:rPr lang="en-GB" b="0" i="0" dirty="0">
                <a:effectLst/>
              </a:rPr>
              <a:t>Amazon product co-</a:t>
            </a:r>
            <a:r>
              <a:rPr lang="en-GB" b="0" i="0" dirty="0" err="1">
                <a:effectLst/>
              </a:rPr>
              <a:t>puchasing</a:t>
            </a:r>
            <a:r>
              <a:rPr lang="en-GB" b="0" i="0" dirty="0">
                <a:effectLst/>
              </a:rPr>
              <a:t> network metadata</a:t>
            </a:r>
            <a:endParaRPr lang="et-EE" b="0" i="0" dirty="0">
              <a:effectLst/>
            </a:endParaRPr>
          </a:p>
          <a:p>
            <a:pPr lvl="1">
              <a:lnSpc>
                <a:spcPct val="100000"/>
              </a:lnSpc>
            </a:pPr>
            <a:r>
              <a:rPr lang="en-GB" dirty="0"/>
              <a:t>548,552 products</a:t>
            </a:r>
            <a:endParaRPr lang="et-EE" dirty="0"/>
          </a:p>
          <a:p>
            <a:pPr lvl="1">
              <a:lnSpc>
                <a:spcPct val="100000"/>
              </a:lnSpc>
            </a:pPr>
            <a:r>
              <a:rPr lang="en-GB" dirty="0"/>
              <a:t>1,788,725 co</a:t>
            </a:r>
            <a:r>
              <a:rPr lang="et-EE" dirty="0"/>
              <a:t>-</a:t>
            </a:r>
            <a:r>
              <a:rPr lang="et-EE" dirty="0" err="1"/>
              <a:t>purchased</a:t>
            </a:r>
            <a:r>
              <a:rPr lang="et-EE" dirty="0"/>
              <a:t> </a:t>
            </a:r>
            <a:r>
              <a:rPr lang="et-EE" dirty="0" err="1"/>
              <a:t>products</a:t>
            </a:r>
            <a:endParaRPr lang="et-EE" dirty="0"/>
          </a:p>
          <a:p>
            <a:pPr lvl="1">
              <a:lnSpc>
                <a:spcPct val="100000"/>
              </a:lnSpc>
            </a:pPr>
            <a:r>
              <a:rPr lang="et-EE" dirty="0"/>
              <a:t>7,781,990 </a:t>
            </a:r>
            <a:r>
              <a:rPr lang="et-EE" dirty="0" err="1"/>
              <a:t>customer</a:t>
            </a:r>
            <a:r>
              <a:rPr lang="et-EE" dirty="0"/>
              <a:t> </a:t>
            </a:r>
            <a:r>
              <a:rPr lang="et-EE" dirty="0" err="1"/>
              <a:t>reviews</a:t>
            </a:r>
            <a:endParaRPr lang="et-EE" dirty="0"/>
          </a:p>
          <a:p>
            <a:pPr lvl="1"/>
            <a:endParaRPr lang="en-GB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AF743B-0154-5146-8CF5-48DA47AAEC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309753"/>
              </p:ext>
            </p:extLst>
          </p:nvPr>
        </p:nvGraphicFramePr>
        <p:xfrm>
          <a:off x="6096000" y="577055"/>
          <a:ext cx="5319633" cy="5815668"/>
        </p:xfrm>
        <a:graphic>
          <a:graphicData uri="http://schemas.openxmlformats.org/drawingml/2006/table">
            <a:tbl>
              <a:tblPr firstRow="1" firstCol="1">
                <a:tableStyleId>{72833802-FEF1-4C79-8D5D-14CF1EAF98D9}</a:tableStyleId>
              </a:tblPr>
              <a:tblGrid>
                <a:gridCol w="1411224">
                  <a:extLst>
                    <a:ext uri="{9D8B030D-6E8A-4147-A177-3AD203B41FA5}">
                      <a16:colId xmlns:a16="http://schemas.microsoft.com/office/drawing/2014/main" val="1188013195"/>
                    </a:ext>
                  </a:extLst>
                </a:gridCol>
                <a:gridCol w="3908409">
                  <a:extLst>
                    <a:ext uri="{9D8B030D-6E8A-4147-A177-3AD203B41FA5}">
                      <a16:colId xmlns:a16="http://schemas.microsoft.com/office/drawing/2014/main" val="1247306576"/>
                    </a:ext>
                  </a:extLst>
                </a:gridCol>
              </a:tblGrid>
              <a:tr h="417463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>
                          <a:effectLst/>
                        </a:rPr>
                        <a:t>Field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>
                          <a:effectLst/>
                        </a:rPr>
                        <a:t>Description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0614459"/>
                  </a:ext>
                </a:extLst>
              </a:tr>
              <a:tr h="417463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ID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Product ID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7966389"/>
                  </a:ext>
                </a:extLst>
              </a:tr>
              <a:tr h="689785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ASIN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Amazon Standard Identification Number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3101472"/>
                  </a:ext>
                </a:extLst>
              </a:tr>
              <a:tr h="417463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Title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Name or title of the product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992284"/>
                  </a:ext>
                </a:extLst>
              </a:tr>
              <a:tr h="320841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Group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Product group (Book, DVD, Video, Music, etc.)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8661362"/>
                  </a:ext>
                </a:extLst>
              </a:tr>
              <a:tr h="417463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Categories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Product category hierarchy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7044090"/>
                  </a:ext>
                </a:extLst>
              </a:tr>
              <a:tr h="417463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 err="1">
                          <a:effectLst/>
                        </a:rPr>
                        <a:t>Salesrank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Amazon </a:t>
                      </a:r>
                      <a:r>
                        <a:rPr lang="en-GB" sz="2400" u="none" strike="noStrike" dirty="0" err="1">
                          <a:effectLst/>
                        </a:rPr>
                        <a:t>Salesrank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5071257"/>
                  </a:ext>
                </a:extLst>
              </a:tr>
              <a:tr h="417463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Similar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ASIN of co-purchased products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9957541"/>
                  </a:ext>
                </a:extLst>
              </a:tr>
              <a:tr h="1715559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Reviews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Product review information: date, user id, rating, total number of votes on the review, total number of helpfulness votes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6951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6365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A271-1A3D-6E8A-6B95-F4453928F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l"/>
            <a:r>
              <a:rPr lang="et-EE" b="1" dirty="0" err="1">
                <a:solidFill>
                  <a:srgbClr val="D48B5B"/>
                </a:solidFill>
              </a:rPr>
              <a:t>Dataset</a:t>
            </a:r>
            <a:br>
              <a:rPr lang="et-EE" b="1" dirty="0">
                <a:solidFill>
                  <a:srgbClr val="D48B5B"/>
                </a:solidFill>
              </a:rPr>
            </a:br>
            <a:r>
              <a:rPr lang="et-EE" dirty="0" err="1">
                <a:solidFill>
                  <a:srgbClr val="D48B5B"/>
                </a:solidFill>
              </a:rPr>
              <a:t>preprocessing</a:t>
            </a:r>
            <a:endParaRPr lang="en-GB" dirty="0">
              <a:solidFill>
                <a:srgbClr val="D48B5B"/>
              </a:solidFill>
            </a:endParaRP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8ADAA6CA-9B74-436F-92AF-B44C757364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1635"/>
            <a:ext cx="10515600" cy="3784327"/>
          </a:xfrm>
        </p:spPr>
      </p:pic>
    </p:spTree>
    <p:extLst>
      <p:ext uri="{BB962C8B-B14F-4D97-AF65-F5344CB8AC3E}">
        <p14:creationId xmlns:p14="http://schemas.microsoft.com/office/powerpoint/2010/main" val="3361031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A271-1A3D-6E8A-6B95-F4453928F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l"/>
            <a:r>
              <a:rPr lang="et-EE" b="1" dirty="0" err="1">
                <a:solidFill>
                  <a:srgbClr val="D48B5B"/>
                </a:solidFill>
              </a:rPr>
              <a:t>Methodology</a:t>
            </a:r>
            <a:endParaRPr lang="en-GB" b="1" dirty="0">
              <a:solidFill>
                <a:srgbClr val="D48B5B"/>
              </a:solidFill>
            </a:endParaRPr>
          </a:p>
        </p:txBody>
      </p:sp>
      <p:pic>
        <p:nvPicPr>
          <p:cNvPr id="21" name="Content Placeholder 2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867C663-3C6C-00FB-6526-71CAB1AA5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862" y="1027905"/>
            <a:ext cx="8575490" cy="5464969"/>
          </a:xfrm>
        </p:spPr>
      </p:pic>
    </p:spTree>
    <p:extLst>
      <p:ext uri="{BB962C8B-B14F-4D97-AF65-F5344CB8AC3E}">
        <p14:creationId xmlns:p14="http://schemas.microsoft.com/office/powerpoint/2010/main" val="2279324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A271-1A3D-6E8A-6B95-F4453928F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l"/>
            <a:r>
              <a:rPr lang="et-EE" b="1" dirty="0" err="1">
                <a:solidFill>
                  <a:srgbClr val="D48B5B"/>
                </a:solidFill>
              </a:rPr>
              <a:t>Results</a:t>
            </a:r>
            <a:endParaRPr lang="en-GB" b="1" dirty="0">
              <a:solidFill>
                <a:srgbClr val="D48B5B"/>
              </a:solidFill>
            </a:endParaRP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A80A12DD-1143-82A3-8710-34596886A6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9782573"/>
              </p:ext>
            </p:extLst>
          </p:nvPr>
        </p:nvGraphicFramePr>
        <p:xfrm>
          <a:off x="838200" y="1690688"/>
          <a:ext cx="10576092" cy="4802185"/>
        </p:xfrm>
        <a:graphic>
          <a:graphicData uri="http://schemas.openxmlformats.org/drawingml/2006/table">
            <a:tbl>
              <a:tblPr/>
              <a:tblGrid>
                <a:gridCol w="3232347">
                  <a:extLst>
                    <a:ext uri="{9D8B030D-6E8A-4147-A177-3AD203B41FA5}">
                      <a16:colId xmlns:a16="http://schemas.microsoft.com/office/drawing/2014/main" val="3425950112"/>
                    </a:ext>
                  </a:extLst>
                </a:gridCol>
                <a:gridCol w="293017">
                  <a:extLst>
                    <a:ext uri="{9D8B030D-6E8A-4147-A177-3AD203B41FA5}">
                      <a16:colId xmlns:a16="http://schemas.microsoft.com/office/drawing/2014/main" val="659082414"/>
                    </a:ext>
                  </a:extLst>
                </a:gridCol>
                <a:gridCol w="3232347">
                  <a:extLst>
                    <a:ext uri="{9D8B030D-6E8A-4147-A177-3AD203B41FA5}">
                      <a16:colId xmlns:a16="http://schemas.microsoft.com/office/drawing/2014/main" val="3545990877"/>
                    </a:ext>
                  </a:extLst>
                </a:gridCol>
                <a:gridCol w="293017">
                  <a:extLst>
                    <a:ext uri="{9D8B030D-6E8A-4147-A177-3AD203B41FA5}">
                      <a16:colId xmlns:a16="http://schemas.microsoft.com/office/drawing/2014/main" val="141764691"/>
                    </a:ext>
                  </a:extLst>
                </a:gridCol>
                <a:gridCol w="3525364">
                  <a:extLst>
                    <a:ext uri="{9D8B030D-6E8A-4147-A177-3AD203B41FA5}">
                      <a16:colId xmlns:a16="http://schemas.microsoft.com/office/drawing/2014/main" val="800343742"/>
                    </a:ext>
                  </a:extLst>
                </a:gridCol>
              </a:tblGrid>
              <a:tr h="182835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DVD 'Laura':</a:t>
                      </a:r>
                    </a:p>
                  </a:txBody>
                  <a:tcPr marL="4500" marR="4500" marT="4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0" marR="4500" marT="4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0" marR="4500" marT="4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0" marR="4500" marT="4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0" marR="4500" marT="4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6414275"/>
                  </a:ext>
                </a:extLst>
              </a:tr>
              <a:tr h="155563"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GraphSAGE embeddings: distance metric minkowski</a:t>
                      </a:r>
                    </a:p>
                  </a:txBody>
                  <a:tcPr marL="4500" marR="4500" marT="4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0" marR="4500" marT="4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Attri2vec embeddings: distance metric minkowski</a:t>
                      </a:r>
                    </a:p>
                  </a:txBody>
                  <a:tcPr marL="4500" marR="4500" marT="4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0" marR="4500" marT="4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Metric jaccard similarity: </a:t>
                      </a:r>
                    </a:p>
                  </a:txBody>
                  <a:tcPr marL="4500" marR="4500" marT="45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517052"/>
                  </a:ext>
                </a:extLst>
              </a:tr>
              <a:tr h="155563"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DVD 'Michiganfest 2002'</a:t>
                      </a: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D7A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DVD 'Michiganfest 2002'</a:t>
                      </a: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D7A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Video 'Beloved Infidel'</a:t>
                      </a: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257588"/>
                  </a:ext>
                </a:extLst>
              </a:tr>
              <a:tr h="306372"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Book 'The Pickwick Papers : BBC (BBC Radio Presents)'</a:t>
                      </a: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DVD 'A Cry in the Dark'</a:t>
                      </a: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DVD 'The Strange Love of Martha Ivers / Kirk Douglas on Film - A Biography'</a:t>
                      </a: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212758"/>
                  </a:ext>
                </a:extLst>
              </a:tr>
              <a:tr h="306372"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Book 'Chinese Brain Twisters : Fast, Fun Puzzles That Help Children Develop Quick Minds'</a:t>
                      </a: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Book 'The Victorian Nude : Sexuality, Morality, and Art'</a:t>
                      </a: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DDC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DVD 'The Strange Love of Martha Ivers'</a:t>
                      </a: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808049"/>
                  </a:ext>
                </a:extLst>
              </a:tr>
              <a:tr h="306372"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Book 'Cardiovascular Nutrition: Strategies and Tools for Disease Management and Prevention'</a:t>
                      </a: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Book 'Urodynamics Made Easy'</a:t>
                      </a: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A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DVD 'The Strange Love Of Martha Ivers'</a:t>
                      </a: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9473827"/>
                  </a:ext>
                </a:extLst>
              </a:tr>
              <a:tr h="306372"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Book 'Men in the Off Hours (Vintage Contemporaries)'</a:t>
                      </a: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Book 'At the Origins of Christian Worship: The Context and Character of Earliest Christian Devotion'</a:t>
                      </a: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CA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Book 'The Ghost and Mrs. Muir'</a:t>
                      </a: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619853"/>
                  </a:ext>
                </a:extLst>
              </a:tr>
              <a:tr h="155563">
                <a:tc>
                  <a:txBody>
                    <a:bodyPr/>
                    <a:lstStyle/>
                    <a:p>
                      <a:pPr algn="l" fontAlgn="t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0" marR="4500" marT="450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0" marR="4500" marT="45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0" marR="4500" marT="450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0" marR="4500" marT="45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0" marR="4500" marT="450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0923147"/>
                  </a:ext>
                </a:extLst>
              </a:tr>
              <a:tr h="155563"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GraphSAGE embeddings: distance metric manhattan</a:t>
                      </a:r>
                    </a:p>
                  </a:txBody>
                  <a:tcPr marL="4500" marR="4500" marT="45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0" marR="4500" marT="45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sv-SE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Attri2vec embeddings: distance metric manhattan</a:t>
                      </a:r>
                    </a:p>
                  </a:txBody>
                  <a:tcPr marL="4500" marR="4500" marT="45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0" marR="4500" marT="45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Metric preferential attachment: </a:t>
                      </a:r>
                    </a:p>
                  </a:txBody>
                  <a:tcPr marL="4500" marR="4500" marT="45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7036887"/>
                  </a:ext>
                </a:extLst>
              </a:tr>
              <a:tr h="306372"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DVD 'Michiganfest 2002'</a:t>
                      </a: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D7A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DVD 'Michiganfest 2002'</a:t>
                      </a: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D7A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Book 'Diagnostic and Statistical Manual of Mental Disorders DSM-IV-TR (Text Revision) (Diagnostic and Statistical Manual of Mental Disorders)'</a:t>
                      </a: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620282"/>
                  </a:ext>
                </a:extLst>
              </a:tr>
              <a:tr h="155563"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Book 'The Pickwick Papers : BBC (BBC Radio Presents)'</a:t>
                      </a: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DVD 'A Cry in the Dark'</a:t>
                      </a: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Book 'The Prince'</a:t>
                      </a: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9428"/>
                  </a:ext>
                </a:extLst>
              </a:tr>
              <a:tr h="306372"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Book 'Chinese Brain Twisters : Fast, Fun Puzzles That Help Children Develop Quick Minds'</a:t>
                      </a: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Book 'The Victorian Nude : Sexuality, Morality, and Art'</a:t>
                      </a: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DDC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Book 'Publication Manual of the American Psychological Association, Fifth Edition'</a:t>
                      </a: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788192"/>
                  </a:ext>
                </a:extLst>
              </a:tr>
              <a:tr h="306372"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DVD 'Doctor Who - The Armageddon Factor (The Key to Time Series, Part 6)'</a:t>
                      </a: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Book 'Urodynamics Made Easy'</a:t>
                      </a: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A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Book 'Taber's Cyclopedic Medical Dictionary -Thumb-Indexed Version'</a:t>
                      </a: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304016"/>
                  </a:ext>
                </a:extLst>
              </a:tr>
              <a:tr h="306372"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Book 'Cardiovascular Nutrition: Strategies and Tools for Disease Management and Prevention'</a:t>
                      </a: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Book 'At the Origins of Christian Worship: The Context and Character of Earliest Christian Devotion'</a:t>
                      </a: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CA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Book 'Confessions (Oxford World's Classics)'</a:t>
                      </a: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675839"/>
                  </a:ext>
                </a:extLst>
              </a:tr>
              <a:tr h="155563">
                <a:tc>
                  <a:txBody>
                    <a:bodyPr/>
                    <a:lstStyle/>
                    <a:p>
                      <a:pPr algn="l" fontAlgn="t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0" marR="4500" marT="450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0" marR="4500" marT="45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0" marR="4500" marT="450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0" marR="4500" marT="45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0" marR="4500" marT="450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734963"/>
                  </a:ext>
                </a:extLst>
              </a:tr>
              <a:tr h="155563"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GraphSAGE embeddings: distance metric canberra</a:t>
                      </a:r>
                    </a:p>
                  </a:txBody>
                  <a:tcPr marL="4500" marR="4500" marT="45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0" marR="4500" marT="45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Attri2vec embeddings: distance metric canberra</a:t>
                      </a:r>
                    </a:p>
                  </a:txBody>
                  <a:tcPr marL="4500" marR="4500" marT="45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0" marR="4500" marT="45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Amazon (Customers who viewed this item also viewed)</a:t>
                      </a:r>
                    </a:p>
                  </a:txBody>
                  <a:tcPr marL="4500" marR="4500" marT="45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7237992"/>
                  </a:ext>
                </a:extLst>
              </a:tr>
              <a:tr h="155563"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DVD 'Michiganfest 2002'</a:t>
                      </a: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D7A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DVD 'Michiganfest 2002'</a:t>
                      </a: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D7A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DVD 'Double Indemnity'</a:t>
                      </a: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555710"/>
                  </a:ext>
                </a:extLst>
              </a:tr>
              <a:tr h="155563"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Book 'The Pickwick Papers : BBC (BBC Radio Presents)'</a:t>
                      </a: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DVD 'A Cry in the Dark'</a:t>
                      </a: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DVD 'The Ghost and Mrs. Muir'</a:t>
                      </a: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664205"/>
                  </a:ext>
                </a:extLst>
              </a:tr>
              <a:tr h="306372"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Book 'Chinese Brain Twisters : Fast, Fun Puzzles That Help Children Develop Quick Minds'</a:t>
                      </a: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Book 'Exchanging Voices: A Collaborative Approach to Family Therapy (Systemic Thinking and Practice)'</a:t>
                      </a: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DVD 'Maltese Falcon'</a:t>
                      </a: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958505"/>
                  </a:ext>
                </a:extLst>
              </a:tr>
              <a:tr h="306372"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DVD 'They Were Expendable'</a:t>
                      </a: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Book 'At the Origins of Christian Worship: The Context and Character of Earliest Christian Devotion'</a:t>
                      </a: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CA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DVD 'Sunset Boulevard'</a:t>
                      </a: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914400"/>
                  </a:ext>
                </a:extLst>
              </a:tr>
              <a:tr h="155563"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DVD 'More Abba Gold'</a:t>
                      </a: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Book 'Urodynamics Made Easy'</a:t>
                      </a: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A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DVD 'Rebecca (The Criterion Collection)'</a:t>
                      </a:r>
                    </a:p>
                  </a:txBody>
                  <a:tcPr marL="4500" marR="4500" marT="45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952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8069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A271-1A3D-6E8A-6B95-F4453928F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l"/>
            <a:r>
              <a:rPr lang="et-EE" b="1" dirty="0" err="1">
                <a:solidFill>
                  <a:srgbClr val="D48B5B"/>
                </a:solidFill>
              </a:rPr>
              <a:t>Conclusions</a:t>
            </a:r>
            <a:endParaRPr lang="en-GB" b="1" dirty="0">
              <a:solidFill>
                <a:srgbClr val="D48B5B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AA7557-477F-7541-7A23-24A75BEF4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algn="l"/>
            <a:r>
              <a:rPr lang="et-EE" dirty="0" err="1"/>
              <a:t>What</a:t>
            </a:r>
            <a:r>
              <a:rPr lang="et-EE" dirty="0"/>
              <a:t> </a:t>
            </a:r>
            <a:r>
              <a:rPr lang="et-EE" dirty="0" err="1"/>
              <a:t>did</a:t>
            </a:r>
            <a:r>
              <a:rPr lang="et-EE" dirty="0"/>
              <a:t> </a:t>
            </a:r>
            <a:r>
              <a:rPr lang="et-EE" dirty="0" err="1"/>
              <a:t>we</a:t>
            </a:r>
            <a:r>
              <a:rPr lang="et-EE" dirty="0"/>
              <a:t> do?</a:t>
            </a:r>
          </a:p>
          <a:p>
            <a:pPr algn="l"/>
            <a:endParaRPr lang="et-EE" dirty="0"/>
          </a:p>
          <a:p>
            <a:pPr algn="l"/>
            <a:r>
              <a:rPr lang="et-EE" dirty="0" err="1"/>
              <a:t>Future</a:t>
            </a:r>
            <a:r>
              <a:rPr lang="et-EE" dirty="0"/>
              <a:t> </a:t>
            </a:r>
            <a:r>
              <a:rPr lang="et-EE" dirty="0" err="1"/>
              <a:t>work</a:t>
            </a:r>
            <a:endParaRPr lang="et-EE" dirty="0"/>
          </a:p>
          <a:p>
            <a:pPr algn="l"/>
            <a:endParaRPr lang="en-GB" dirty="0"/>
          </a:p>
        </p:txBody>
      </p:sp>
      <p:pic>
        <p:nvPicPr>
          <p:cNvPr id="4" name="Content Placeholder 2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B113B1E-9658-2C9F-4468-6AED1CC996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752" y="1027906"/>
            <a:ext cx="7016674" cy="447157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73F76-FFC5-702F-4D9E-B861DE13B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76964"/>
            <a:ext cx="4648200" cy="315912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Code: https://github.com/h31d1/Recommender</a:t>
            </a:r>
          </a:p>
        </p:txBody>
      </p:sp>
    </p:spTree>
    <p:extLst>
      <p:ext uri="{BB962C8B-B14F-4D97-AF65-F5344CB8AC3E}">
        <p14:creationId xmlns:p14="http://schemas.microsoft.com/office/powerpoint/2010/main" val="2258504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7075</TotalTime>
  <Words>1816</Words>
  <Application>Microsoft Office PowerPoint</Application>
  <PresentationFormat>Widescreen</PresentationFormat>
  <Paragraphs>174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-apple-system</vt:lpstr>
      <vt:lpstr>Arial</vt:lpstr>
      <vt:lpstr>Arial</vt:lpstr>
      <vt:lpstr>Calibri</vt:lpstr>
      <vt:lpstr>Calibri Light</vt:lpstr>
      <vt:lpstr>Roboto</vt:lpstr>
      <vt:lpstr>Segoe UI</vt:lpstr>
      <vt:lpstr>Office Theme</vt:lpstr>
      <vt:lpstr>Graph Neural Network for Recommendation System</vt:lpstr>
      <vt:lpstr>Problem and Motivation</vt:lpstr>
      <vt:lpstr>Dataset</vt:lpstr>
      <vt:lpstr>Dataset preprocessing</vt:lpstr>
      <vt:lpstr>Methodology</vt:lpstr>
      <vt:lpstr>Results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Neural Network for Recommendation System</dc:title>
  <dc:creator>Maris Häusler</dc:creator>
  <cp:lastModifiedBy>Maris Häusler</cp:lastModifiedBy>
  <cp:revision>21</cp:revision>
  <dcterms:created xsi:type="dcterms:W3CDTF">2022-05-13T07:44:52Z</dcterms:created>
  <dcterms:modified xsi:type="dcterms:W3CDTF">2022-05-19T08:40:36Z</dcterms:modified>
</cp:coreProperties>
</file>